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256" r:id="rId2"/>
    <p:sldId id="257" r:id="rId3"/>
    <p:sldId id="273" r:id="rId4"/>
    <p:sldId id="276" r:id="rId5"/>
    <p:sldId id="277" r:id="rId6"/>
    <p:sldId id="278" r:id="rId7"/>
    <p:sldId id="279" r:id="rId8"/>
    <p:sldId id="280" r:id="rId9"/>
    <p:sldId id="314" r:id="rId10"/>
    <p:sldId id="315" r:id="rId11"/>
    <p:sldId id="310" r:id="rId12"/>
    <p:sldId id="281" r:id="rId13"/>
    <p:sldId id="282" r:id="rId14"/>
    <p:sldId id="311" r:id="rId15"/>
    <p:sldId id="283" r:id="rId16"/>
    <p:sldId id="284" r:id="rId17"/>
    <p:sldId id="285" r:id="rId18"/>
    <p:sldId id="286" r:id="rId19"/>
    <p:sldId id="313" r:id="rId20"/>
    <p:sldId id="287" r:id="rId21"/>
    <p:sldId id="312" r:id="rId22"/>
    <p:sldId id="288" r:id="rId23"/>
    <p:sldId id="289" r:id="rId24"/>
    <p:sldId id="274" r:id="rId25"/>
    <p:sldId id="292" r:id="rId26"/>
    <p:sldId id="290" r:id="rId27"/>
    <p:sldId id="293" r:id="rId28"/>
    <p:sldId id="294" r:id="rId29"/>
    <p:sldId id="291" r:id="rId30"/>
    <p:sldId id="295" r:id="rId31"/>
    <p:sldId id="296" r:id="rId32"/>
    <p:sldId id="297" r:id="rId33"/>
    <p:sldId id="275" r:id="rId34"/>
    <p:sldId id="299" r:id="rId35"/>
    <p:sldId id="298" r:id="rId36"/>
    <p:sldId id="301" r:id="rId37"/>
    <p:sldId id="302" r:id="rId38"/>
    <p:sldId id="303" r:id="rId39"/>
    <p:sldId id="300" r:id="rId40"/>
    <p:sldId id="316" r:id="rId41"/>
    <p:sldId id="304" r:id="rId42"/>
    <p:sldId id="305" r:id="rId43"/>
    <p:sldId id="306" r:id="rId44"/>
    <p:sldId id="307" r:id="rId45"/>
    <p:sldId id="308" r:id="rId46"/>
    <p:sldId id="309" r:id="rId47"/>
    <p:sldId id="271" r:id="rId48"/>
  </p:sldIdLst>
  <p:sldSz cx="12192000" cy="6858000"/>
  <p:notesSz cx="7102475" cy="102330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8163" cy="51276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2725" y="0"/>
            <a:ext cx="3078163" cy="512763"/>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82600" y="1279525"/>
            <a:ext cx="6137275" cy="34528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613" y="4924425"/>
            <a:ext cx="5683250" cy="40290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0263"/>
            <a:ext cx="3078163" cy="512762"/>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2725" y="9720263"/>
            <a:ext cx="3078163" cy="51276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hr-H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09613" y="4924425"/>
            <a:ext cx="5683250" cy="40290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482600" y="1279525"/>
            <a:ext cx="6137275" cy="34528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e8ba38ebb_0_0:notes"/>
          <p:cNvSpPr txBox="1">
            <a:spLocks noGrp="1"/>
          </p:cNvSpPr>
          <p:nvPr>
            <p:ph type="body" idx="1"/>
          </p:nvPr>
        </p:nvSpPr>
        <p:spPr>
          <a:xfrm>
            <a:off x="709613" y="4924425"/>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9e8ba38ebb_0_0:notes"/>
          <p:cNvSpPr>
            <a:spLocks noGrp="1" noRot="1" noChangeAspect="1"/>
          </p:cNvSpPr>
          <p:nvPr>
            <p:ph type="sldImg" idx="2"/>
          </p:nvPr>
        </p:nvSpPr>
        <p:spPr>
          <a:xfrm>
            <a:off x="482600" y="1279525"/>
            <a:ext cx="6137275" cy="34528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07efb10ba_1_99:notes"/>
          <p:cNvSpPr txBox="1">
            <a:spLocks noGrp="1"/>
          </p:cNvSpPr>
          <p:nvPr>
            <p:ph type="body" idx="1"/>
          </p:nvPr>
        </p:nvSpPr>
        <p:spPr>
          <a:xfrm>
            <a:off x="709613" y="4924425"/>
            <a:ext cx="5683200" cy="402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707efb10ba_1_99:notes"/>
          <p:cNvSpPr>
            <a:spLocks noGrp="1" noRot="1" noChangeAspect="1"/>
          </p:cNvSpPr>
          <p:nvPr>
            <p:ph type="sldImg" idx="2"/>
          </p:nvPr>
        </p:nvSpPr>
        <p:spPr>
          <a:xfrm>
            <a:off x="482600" y="1279525"/>
            <a:ext cx="6137275" cy="34528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hr-HR"/>
              <a:t>‹#›</a:t>
            </a:fld>
            <a:endParaRPr/>
          </a:p>
        </p:txBody>
      </p:sp>
      <p:pic>
        <p:nvPicPr>
          <p:cNvPr id="2" name="Google Shape;100;p14">
            <a:extLst>
              <a:ext uri="{FF2B5EF4-FFF2-40B4-BE49-F238E27FC236}">
                <a16:creationId xmlns:a16="http://schemas.microsoft.com/office/drawing/2014/main" id="{FD1612EC-A4A7-FCC0-C8C0-DCBB6F8F0B72}"/>
              </a:ext>
            </a:extLst>
          </p:cNvPr>
          <p:cNvPicPr preferRelativeResize="0"/>
          <p:nvPr userDrawn="1"/>
        </p:nvPicPr>
        <p:blipFill rotWithShape="1">
          <a:blip r:embed="rId2">
            <a:alphaModFix/>
          </a:blip>
          <a:srcRect/>
          <a:stretch/>
        </p:blipFill>
        <p:spPr>
          <a:xfrm>
            <a:off x="486769" y="335389"/>
            <a:ext cx="1989990" cy="1071530"/>
          </a:xfrm>
          <a:prstGeom prst="rect">
            <a:avLst/>
          </a:prstGeom>
          <a:noFill/>
          <a:ln>
            <a:noFill/>
          </a:ln>
        </p:spPr>
      </p:pic>
      <p:pic>
        <p:nvPicPr>
          <p:cNvPr id="3" name="Google Shape;240;p28">
            <a:extLst>
              <a:ext uri="{FF2B5EF4-FFF2-40B4-BE49-F238E27FC236}">
                <a16:creationId xmlns:a16="http://schemas.microsoft.com/office/drawing/2014/main" id="{B371B1D8-91D6-DB1F-929F-AEC5DA216B69}"/>
              </a:ext>
            </a:extLst>
          </p:cNvPr>
          <p:cNvPicPr preferRelativeResize="0"/>
          <p:nvPr userDrawn="1"/>
        </p:nvPicPr>
        <p:blipFill>
          <a:blip r:embed="rId3">
            <a:alphaModFix/>
          </a:blip>
          <a:stretch>
            <a:fillRect/>
          </a:stretch>
        </p:blipFill>
        <p:spPr>
          <a:xfrm>
            <a:off x="9701375" y="447075"/>
            <a:ext cx="2171549" cy="9598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1498281"/>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7" name="Google Shape;27;p4"/>
          <p:cNvSpPr txBox="1">
            <a:spLocks noGrp="1"/>
          </p:cNvSpPr>
          <p:nvPr>
            <p:ph type="body" idx="1"/>
          </p:nvPr>
        </p:nvSpPr>
        <p:spPr>
          <a:xfrm>
            <a:off x="838200" y="2946399"/>
            <a:ext cx="10515600" cy="323056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hr-HR"/>
              <a:t>‹#›</a:t>
            </a:fld>
            <a:endParaRPr/>
          </a:p>
        </p:txBody>
      </p:sp>
      <p:pic>
        <p:nvPicPr>
          <p:cNvPr id="2" name="Google Shape;100;p14">
            <a:extLst>
              <a:ext uri="{FF2B5EF4-FFF2-40B4-BE49-F238E27FC236}">
                <a16:creationId xmlns:a16="http://schemas.microsoft.com/office/drawing/2014/main" id="{53707C09-42F3-4ADD-44EC-6A436AAA6AD0}"/>
              </a:ext>
            </a:extLst>
          </p:cNvPr>
          <p:cNvPicPr preferRelativeResize="0"/>
          <p:nvPr userDrawn="1"/>
        </p:nvPicPr>
        <p:blipFill rotWithShape="1">
          <a:blip r:embed="rId2">
            <a:alphaModFix/>
          </a:blip>
          <a:srcRect/>
          <a:stretch/>
        </p:blipFill>
        <p:spPr>
          <a:xfrm>
            <a:off x="486769" y="335389"/>
            <a:ext cx="1989990" cy="1071530"/>
          </a:xfrm>
          <a:prstGeom prst="rect">
            <a:avLst/>
          </a:prstGeom>
          <a:noFill/>
          <a:ln>
            <a:noFill/>
          </a:ln>
        </p:spPr>
      </p:pic>
      <p:pic>
        <p:nvPicPr>
          <p:cNvPr id="3" name="Google Shape;240;p28">
            <a:extLst>
              <a:ext uri="{FF2B5EF4-FFF2-40B4-BE49-F238E27FC236}">
                <a16:creationId xmlns:a16="http://schemas.microsoft.com/office/drawing/2014/main" id="{2AFFE31F-12E8-7863-16D9-ACEFB11BD6B1}"/>
              </a:ext>
            </a:extLst>
          </p:cNvPr>
          <p:cNvPicPr preferRelativeResize="0"/>
          <p:nvPr userDrawn="1"/>
        </p:nvPicPr>
        <p:blipFill>
          <a:blip r:embed="rId3">
            <a:alphaModFix/>
          </a:blip>
          <a:stretch>
            <a:fillRect/>
          </a:stretch>
        </p:blipFill>
        <p:spPr>
          <a:xfrm>
            <a:off x="9701375" y="447075"/>
            <a:ext cx="2171549" cy="959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hr-HR"/>
              <a:t>‹#›</a:t>
            </a:fld>
            <a:endParaRPr/>
          </a:p>
        </p:txBody>
      </p:sp>
      <p:pic>
        <p:nvPicPr>
          <p:cNvPr id="2" name="Google Shape;100;p14">
            <a:extLst>
              <a:ext uri="{FF2B5EF4-FFF2-40B4-BE49-F238E27FC236}">
                <a16:creationId xmlns:a16="http://schemas.microsoft.com/office/drawing/2014/main" id="{7C42D74C-3E0A-D7AE-2BDC-7BBFA6DD9816}"/>
              </a:ext>
            </a:extLst>
          </p:cNvPr>
          <p:cNvPicPr preferRelativeResize="0"/>
          <p:nvPr userDrawn="1"/>
        </p:nvPicPr>
        <p:blipFill rotWithShape="1">
          <a:blip r:embed="rId2">
            <a:alphaModFix/>
          </a:blip>
          <a:srcRect/>
          <a:stretch/>
        </p:blipFill>
        <p:spPr>
          <a:xfrm>
            <a:off x="486769" y="335389"/>
            <a:ext cx="1989990" cy="1071530"/>
          </a:xfrm>
          <a:prstGeom prst="rect">
            <a:avLst/>
          </a:prstGeom>
          <a:noFill/>
          <a:ln>
            <a:noFill/>
          </a:ln>
        </p:spPr>
      </p:pic>
      <p:pic>
        <p:nvPicPr>
          <p:cNvPr id="3" name="Google Shape;240;p28">
            <a:extLst>
              <a:ext uri="{FF2B5EF4-FFF2-40B4-BE49-F238E27FC236}">
                <a16:creationId xmlns:a16="http://schemas.microsoft.com/office/drawing/2014/main" id="{AABD59DC-67AB-6ED0-300B-80C2F4CD208F}"/>
              </a:ext>
            </a:extLst>
          </p:cNvPr>
          <p:cNvPicPr preferRelativeResize="0"/>
          <p:nvPr userDrawn="1"/>
        </p:nvPicPr>
        <p:blipFill>
          <a:blip r:embed="rId3">
            <a:alphaModFix/>
          </a:blip>
          <a:stretch>
            <a:fillRect/>
          </a:stretch>
        </p:blipFill>
        <p:spPr>
          <a:xfrm>
            <a:off x="9701375" y="447075"/>
            <a:ext cx="2171549" cy="9598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hr-H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hr-H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mt="13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hr-H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066800" y="2818800"/>
            <a:ext cx="10058400" cy="1220400"/>
          </a:xfrm>
          <a:prstGeom prst="rect">
            <a:avLst/>
          </a:prstGeom>
          <a:noFill/>
          <a:ln>
            <a:noFill/>
          </a:ln>
        </p:spPr>
        <p:txBody>
          <a:bodyPr spcFirstLastPara="1" wrap="square" lIns="91425" tIns="45700" rIns="91425" bIns="45700" anchor="t" anchorCtr="0">
            <a:noAutofit/>
          </a:bodyPr>
          <a:lstStyle/>
          <a:p>
            <a:pPr marL="0" marR="0" lvl="0" indent="0" algn="ctr" rtl="0">
              <a:lnSpc>
                <a:spcPct val="85000"/>
              </a:lnSpc>
              <a:spcBef>
                <a:spcPts val="0"/>
              </a:spcBef>
              <a:spcAft>
                <a:spcPts val="0"/>
              </a:spcAft>
              <a:buClr>
                <a:srgbClr val="002060"/>
              </a:buClr>
              <a:buSzPts val="3200"/>
              <a:buFont typeface="Calibri"/>
              <a:buNone/>
            </a:pPr>
            <a:r>
              <a:rPr lang="hr-HR" sz="3200" b="1" dirty="0">
                <a:solidFill>
                  <a:srgbClr val="002060"/>
                </a:solidFill>
              </a:rPr>
              <a:t>PROGRAMIRANJE 1</a:t>
            </a:r>
            <a:br>
              <a:rPr lang="hr-HR" sz="3200" b="1" dirty="0">
                <a:solidFill>
                  <a:srgbClr val="002060"/>
                </a:solidFill>
              </a:rPr>
            </a:br>
            <a:endParaRPr sz="3200" b="1" dirty="0">
              <a:solidFill>
                <a:srgbClr val="002060"/>
              </a:solidFill>
            </a:endParaRPr>
          </a:p>
          <a:p>
            <a:pPr marL="0" lvl="0" indent="0" algn="ctr" rtl="0">
              <a:lnSpc>
                <a:spcPct val="85000"/>
              </a:lnSpc>
              <a:spcBef>
                <a:spcPts val="0"/>
              </a:spcBef>
              <a:spcAft>
                <a:spcPts val="0"/>
              </a:spcAft>
              <a:buNone/>
            </a:pPr>
            <a:r>
              <a:rPr lang="hr-HR" sz="3200" b="1" dirty="0">
                <a:solidFill>
                  <a:srgbClr val="002060"/>
                </a:solidFill>
              </a:rPr>
              <a:t>Demonstrature</a:t>
            </a:r>
            <a:endParaRPr sz="3200" b="1" dirty="0">
              <a:solidFill>
                <a:srgbClr val="002060"/>
              </a:solidFill>
            </a:endParaRPr>
          </a:p>
          <a:p>
            <a:pPr marL="457200" lvl="0" indent="0" algn="l" rtl="0">
              <a:lnSpc>
                <a:spcPct val="85000"/>
              </a:lnSpc>
              <a:spcBef>
                <a:spcPts val="0"/>
              </a:spcBef>
              <a:spcAft>
                <a:spcPts val="0"/>
              </a:spcAft>
              <a:buNone/>
            </a:pPr>
            <a:endParaRPr sz="3200" b="1" dirty="0">
              <a:solidFill>
                <a:srgbClr val="002060"/>
              </a:solidFill>
            </a:endParaRPr>
          </a:p>
          <a:p>
            <a:pPr marL="0" marR="0" lvl="0" indent="0" algn="ctr" rtl="0">
              <a:lnSpc>
                <a:spcPct val="85000"/>
              </a:lnSpc>
              <a:spcBef>
                <a:spcPts val="0"/>
              </a:spcBef>
              <a:spcAft>
                <a:spcPts val="0"/>
              </a:spcAft>
              <a:buClr>
                <a:srgbClr val="002060"/>
              </a:buClr>
              <a:buSzPts val="3200"/>
              <a:buFont typeface="Calibri"/>
              <a:buNone/>
            </a:pPr>
            <a:endParaRPr sz="3200" b="1" dirty="0">
              <a:solidFill>
                <a:srgbClr val="002060"/>
              </a:solidFill>
            </a:endParaRPr>
          </a:p>
        </p:txBody>
      </p:sp>
      <p:pic>
        <p:nvPicPr>
          <p:cNvPr id="89" name="Google Shape;89;p13"/>
          <p:cNvPicPr preferRelativeResize="0"/>
          <p:nvPr/>
        </p:nvPicPr>
        <p:blipFill rotWithShape="1">
          <a:blip r:embed="rId3">
            <a:alphaModFix/>
          </a:blip>
          <a:srcRect/>
          <a:stretch/>
        </p:blipFill>
        <p:spPr>
          <a:xfrm>
            <a:off x="486769" y="335389"/>
            <a:ext cx="1989990" cy="1071530"/>
          </a:xfrm>
          <a:prstGeom prst="rect">
            <a:avLst/>
          </a:prstGeom>
          <a:noFill/>
          <a:ln>
            <a:noFill/>
          </a:ln>
        </p:spPr>
      </p:pic>
      <p:sp>
        <p:nvSpPr>
          <p:cNvPr id="90" name="Google Shape;90;p13"/>
          <p:cNvSpPr txBox="1"/>
          <p:nvPr/>
        </p:nvSpPr>
        <p:spPr>
          <a:xfrm>
            <a:off x="486775" y="4170600"/>
            <a:ext cx="37668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a:p>
            <a:pPr marL="0" marR="0" lvl="0" indent="0" algn="l" rtl="0">
              <a:spcBef>
                <a:spcPts val="0"/>
              </a:spcBef>
              <a:spcAft>
                <a:spcPts val="0"/>
              </a:spcAft>
              <a:buNone/>
            </a:pPr>
            <a:endParaRPr sz="2000" dirty="0">
              <a:solidFill>
                <a:schemeClr val="dk1"/>
              </a:solidFill>
            </a:endParaRPr>
          </a:p>
          <a:p>
            <a:pPr marL="0" marR="0" lvl="0" indent="0" algn="l" rtl="0">
              <a:spcBef>
                <a:spcPts val="0"/>
              </a:spcBef>
              <a:spcAft>
                <a:spcPts val="0"/>
              </a:spcAft>
              <a:buNone/>
            </a:pPr>
            <a:r>
              <a:rPr lang="hr-HR" sz="2000" dirty="0">
                <a:solidFill>
                  <a:schemeClr val="dk1"/>
                </a:solidFill>
              </a:rPr>
              <a:t>Blaž Perić</a:t>
            </a:r>
            <a:endParaRPr dirty="0"/>
          </a:p>
          <a:p>
            <a:pPr marL="0" marR="0" lvl="0" indent="0" algn="l" rtl="0">
              <a:spcBef>
                <a:spcPts val="0"/>
              </a:spcBef>
              <a:spcAft>
                <a:spcPts val="0"/>
              </a:spcAft>
              <a:buNone/>
            </a:pPr>
            <a:endParaRPr dirty="0"/>
          </a:p>
        </p:txBody>
      </p:sp>
      <p:sp>
        <p:nvSpPr>
          <p:cNvPr id="91" name="Google Shape;9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hr-HR">
                <a:latin typeface="Arial"/>
                <a:ea typeface="Arial"/>
                <a:cs typeface="Arial"/>
                <a:sym typeface="Arial"/>
              </a:rPr>
              <a:t>FPMOZ, Programiranje 1</a:t>
            </a:r>
            <a:endParaRPr>
              <a:latin typeface="Arial"/>
              <a:ea typeface="Arial"/>
              <a:cs typeface="Arial"/>
              <a:sym typeface="Arial"/>
            </a:endParaRPr>
          </a:p>
        </p:txBody>
      </p:sp>
      <p:sp>
        <p:nvSpPr>
          <p:cNvPr id="92" name="Google Shape;9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hr-HR">
                <a:latin typeface="Arial"/>
                <a:ea typeface="Arial"/>
                <a:cs typeface="Arial"/>
                <a:sym typeface="Arial"/>
              </a:rPr>
              <a:t>1</a:t>
            </a:fld>
            <a:endParaRPr>
              <a:latin typeface="Arial"/>
              <a:ea typeface="Arial"/>
              <a:cs typeface="Arial"/>
              <a:sym typeface="Arial"/>
            </a:endParaRPr>
          </a:p>
        </p:txBody>
      </p:sp>
      <p:pic>
        <p:nvPicPr>
          <p:cNvPr id="93" name="Google Shape;93;p13"/>
          <p:cNvPicPr preferRelativeResize="0"/>
          <p:nvPr/>
        </p:nvPicPr>
        <p:blipFill>
          <a:blip r:embed="rId4">
            <a:alphaModFix/>
          </a:blip>
          <a:stretch>
            <a:fillRect/>
          </a:stretch>
        </p:blipFill>
        <p:spPr>
          <a:xfrm>
            <a:off x="9701375" y="447075"/>
            <a:ext cx="2171549" cy="959851"/>
          </a:xfrm>
          <a:prstGeom prst="rect">
            <a:avLst/>
          </a:prstGeom>
          <a:noFill/>
          <a:ln>
            <a:noFill/>
          </a:ln>
        </p:spPr>
      </p:pic>
      <p:pic>
        <p:nvPicPr>
          <p:cNvPr id="94" name="Google Shape;94;p13"/>
          <p:cNvPicPr preferRelativeResize="0"/>
          <p:nvPr/>
        </p:nvPicPr>
        <p:blipFill>
          <a:blip r:embed="rId5">
            <a:alphaModFix/>
          </a:blip>
          <a:stretch>
            <a:fillRect/>
          </a:stretch>
        </p:blipFill>
        <p:spPr>
          <a:xfrm>
            <a:off x="9129727" y="5396573"/>
            <a:ext cx="2743200" cy="9597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5942C-6607-D604-E262-667AC72BAF6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4C55EA-718F-56F1-51D9-F430D0CA4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10</a:t>
            </a:fld>
            <a:endParaRPr lang="hr-HR"/>
          </a:p>
        </p:txBody>
      </p:sp>
      <p:sp>
        <p:nvSpPr>
          <p:cNvPr id="5" name="Rectangle 4">
            <a:extLst>
              <a:ext uri="{FF2B5EF4-FFF2-40B4-BE49-F238E27FC236}">
                <a16:creationId xmlns:a16="http://schemas.microsoft.com/office/drawing/2014/main" id="{D66B5AF4-5939-2729-4D0D-3F0B0FE158B3}"/>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9FFC25E7-09C6-749B-2190-2C968EB10228}"/>
              </a:ext>
            </a:extLst>
          </p:cNvPr>
          <p:cNvSpPr>
            <a:spLocks noGrp="1"/>
          </p:cNvSpPr>
          <p:nvPr>
            <p:ph type="body" idx="1"/>
          </p:nvPr>
        </p:nvSpPr>
        <p:spPr>
          <a:xfrm>
            <a:off x="2381865" y="3533414"/>
            <a:ext cx="2268794" cy="721033"/>
          </a:xfrm>
        </p:spPr>
        <p:txBody>
          <a:bodyPr/>
          <a:lstStyle/>
          <a:p>
            <a:pPr marL="114300" indent="0">
              <a:buNone/>
            </a:pPr>
            <a:r>
              <a:rPr lang="hr-HR" b="0" i="0" dirty="0">
                <a:solidFill>
                  <a:srgbClr val="002060"/>
                </a:solidFill>
                <a:effectLst/>
                <a:latin typeface="-apple-system"/>
              </a:rPr>
              <a:t>Argumenti</a:t>
            </a:r>
            <a:endParaRPr lang="hr-HR" dirty="0">
              <a:solidFill>
                <a:srgbClr val="002060"/>
              </a:solidFill>
            </a:endParaRPr>
          </a:p>
        </p:txBody>
      </p:sp>
      <p:sp>
        <p:nvSpPr>
          <p:cNvPr id="10" name="Text Placeholder 2">
            <a:extLst>
              <a:ext uri="{FF2B5EF4-FFF2-40B4-BE49-F238E27FC236}">
                <a16:creationId xmlns:a16="http://schemas.microsoft.com/office/drawing/2014/main" id="{AC80ECB6-40DA-4455-F841-A234093D59B8}"/>
              </a:ext>
            </a:extLst>
          </p:cNvPr>
          <p:cNvSpPr txBox="1">
            <a:spLocks/>
          </p:cNvSpPr>
          <p:nvPr/>
        </p:nvSpPr>
        <p:spPr>
          <a:xfrm>
            <a:off x="4994787" y="3533414"/>
            <a:ext cx="2418735"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latin typeface="-apple-system"/>
              </a:rPr>
              <a:t>Funkcija</a:t>
            </a:r>
            <a:endParaRPr lang="hr-HR" dirty="0">
              <a:solidFill>
                <a:srgbClr val="002060"/>
              </a:solidFill>
            </a:endParaRPr>
          </a:p>
        </p:txBody>
      </p:sp>
      <p:sp>
        <p:nvSpPr>
          <p:cNvPr id="11" name="Text Placeholder 2">
            <a:extLst>
              <a:ext uri="{FF2B5EF4-FFF2-40B4-BE49-F238E27FC236}">
                <a16:creationId xmlns:a16="http://schemas.microsoft.com/office/drawing/2014/main" id="{C9E9B7FE-F1E4-6B78-4679-F5AD35C0314C}"/>
              </a:ext>
            </a:extLst>
          </p:cNvPr>
          <p:cNvSpPr txBox="1">
            <a:spLocks/>
          </p:cNvSpPr>
          <p:nvPr/>
        </p:nvSpPr>
        <p:spPr>
          <a:xfrm>
            <a:off x="7929715" y="3533414"/>
            <a:ext cx="2268794"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Rezult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E7A75FA4-7B21-0120-1CC4-4C9498FBAEA5}"/>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AC7A3306-B069-EC0F-23A9-7A9DD41FD2AE}"/>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0866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99A1A-05CD-4433-A9DF-D85932583C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182AB1-EA3D-47E9-024E-8D96FE6998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11</a:t>
            </a:fld>
            <a:endParaRPr lang="hr-HR"/>
          </a:p>
        </p:txBody>
      </p:sp>
      <p:sp>
        <p:nvSpPr>
          <p:cNvPr id="5" name="Rectangle 4">
            <a:extLst>
              <a:ext uri="{FF2B5EF4-FFF2-40B4-BE49-F238E27FC236}">
                <a16:creationId xmlns:a16="http://schemas.microsoft.com/office/drawing/2014/main" id="{9E3452DE-62F2-848F-0276-FE0516D73668}"/>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2F30F7FF-4735-0599-C9F9-616E054B607C}"/>
              </a:ext>
            </a:extLst>
          </p:cNvPr>
          <p:cNvSpPr>
            <a:spLocks noGrp="1"/>
          </p:cNvSpPr>
          <p:nvPr>
            <p:ph type="body" idx="1"/>
          </p:nvPr>
        </p:nvSpPr>
        <p:spPr>
          <a:xfrm>
            <a:off x="2561301" y="3123559"/>
            <a:ext cx="2268794" cy="1540742"/>
          </a:xfrm>
        </p:spPr>
        <p:txBody>
          <a:bodyPr/>
          <a:lstStyle/>
          <a:p>
            <a:pPr marL="114300" indent="0">
              <a:buNone/>
            </a:pPr>
            <a:r>
              <a:rPr lang="hr-HR" b="0" i="0" dirty="0">
                <a:solidFill>
                  <a:srgbClr val="002060"/>
                </a:solidFill>
                <a:effectLst/>
                <a:latin typeface="-apple-system"/>
              </a:rPr>
              <a:t>Broj1</a:t>
            </a:r>
            <a:br>
              <a:rPr lang="hr-HR" b="0" i="0" dirty="0">
                <a:solidFill>
                  <a:srgbClr val="002060"/>
                </a:solidFill>
                <a:effectLst/>
                <a:latin typeface="-apple-system"/>
              </a:rPr>
            </a:br>
            <a:r>
              <a:rPr lang="hr-HR" b="0" i="0" dirty="0">
                <a:solidFill>
                  <a:srgbClr val="002060"/>
                </a:solidFill>
                <a:effectLst/>
                <a:latin typeface="-apple-system"/>
              </a:rPr>
              <a:t>Broj2</a:t>
            </a:r>
            <a:br>
              <a:rPr lang="hr-HR" b="0" i="0" dirty="0">
                <a:solidFill>
                  <a:srgbClr val="002060"/>
                </a:solidFill>
                <a:effectLst/>
                <a:latin typeface="-apple-system"/>
              </a:rPr>
            </a:br>
            <a:r>
              <a:rPr lang="hr-HR" b="0" i="0" dirty="0">
                <a:solidFill>
                  <a:srgbClr val="002060"/>
                </a:solidFill>
                <a:effectLst/>
                <a:latin typeface="-apple-system"/>
              </a:rPr>
              <a:t>Operator</a:t>
            </a:r>
            <a:endParaRPr lang="hr-HR" dirty="0">
              <a:solidFill>
                <a:srgbClr val="002060"/>
              </a:solidFill>
            </a:endParaRPr>
          </a:p>
        </p:txBody>
      </p:sp>
      <p:sp>
        <p:nvSpPr>
          <p:cNvPr id="10" name="Text Placeholder 2">
            <a:extLst>
              <a:ext uri="{FF2B5EF4-FFF2-40B4-BE49-F238E27FC236}">
                <a16:creationId xmlns:a16="http://schemas.microsoft.com/office/drawing/2014/main" id="{FBBAFA57-4223-2651-D234-349BF936B672}"/>
              </a:ext>
            </a:extLst>
          </p:cNvPr>
          <p:cNvSpPr txBox="1">
            <a:spLocks/>
          </p:cNvSpPr>
          <p:nvPr/>
        </p:nvSpPr>
        <p:spPr>
          <a:xfrm>
            <a:off x="4994787" y="3533414"/>
            <a:ext cx="2418735"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latin typeface="-apple-system"/>
              </a:rPr>
              <a:t>Funkcija</a:t>
            </a:r>
            <a:endParaRPr lang="hr-HR" dirty="0">
              <a:solidFill>
                <a:srgbClr val="002060"/>
              </a:solidFill>
            </a:endParaRPr>
          </a:p>
        </p:txBody>
      </p:sp>
      <p:sp>
        <p:nvSpPr>
          <p:cNvPr id="11" name="Text Placeholder 2">
            <a:extLst>
              <a:ext uri="{FF2B5EF4-FFF2-40B4-BE49-F238E27FC236}">
                <a16:creationId xmlns:a16="http://schemas.microsoft.com/office/drawing/2014/main" id="{E01ED9D8-1233-8F26-C3E7-7C4D7536B8A6}"/>
              </a:ext>
            </a:extLst>
          </p:cNvPr>
          <p:cNvSpPr txBox="1">
            <a:spLocks/>
          </p:cNvSpPr>
          <p:nvPr/>
        </p:nvSpPr>
        <p:spPr>
          <a:xfrm>
            <a:off x="7929715" y="3533414"/>
            <a:ext cx="2268794"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Rezult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8E40D2ED-FF59-917F-1E3C-B00CE0C21764}"/>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D5A6AB16-9F02-8F0E-7712-40B3BECB18E0}"/>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0975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DC19CA-73EF-1DB1-B72D-BD2DAF1DB8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12</a:t>
            </a:fld>
            <a:endParaRPr lang="hr-HR"/>
          </a:p>
        </p:txBody>
      </p:sp>
      <p:pic>
        <p:nvPicPr>
          <p:cNvPr id="4" name="Picture 3">
            <a:extLst>
              <a:ext uri="{FF2B5EF4-FFF2-40B4-BE49-F238E27FC236}">
                <a16:creationId xmlns:a16="http://schemas.microsoft.com/office/drawing/2014/main" id="{121A19FC-276B-3409-54C1-B0300AE9B448}"/>
              </a:ext>
            </a:extLst>
          </p:cNvPr>
          <p:cNvPicPr>
            <a:picLocks noChangeAspect="1"/>
          </p:cNvPicPr>
          <p:nvPr/>
        </p:nvPicPr>
        <p:blipFill>
          <a:blip r:embed="rId2"/>
          <a:stretch>
            <a:fillRect/>
          </a:stretch>
        </p:blipFill>
        <p:spPr>
          <a:xfrm>
            <a:off x="0" y="1683409"/>
            <a:ext cx="12192000" cy="3491181"/>
          </a:xfrm>
          <a:prstGeom prst="rect">
            <a:avLst/>
          </a:prstGeom>
        </p:spPr>
      </p:pic>
    </p:spTree>
    <p:extLst>
      <p:ext uri="{BB962C8B-B14F-4D97-AF65-F5344CB8AC3E}">
        <p14:creationId xmlns:p14="http://schemas.microsoft.com/office/powerpoint/2010/main" val="635026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B6F2D0-F43A-02C8-BA93-75F646A531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13</a:t>
            </a:fld>
            <a:endParaRPr lang="hr-HR"/>
          </a:p>
        </p:txBody>
      </p:sp>
      <p:pic>
        <p:nvPicPr>
          <p:cNvPr id="4" name="Picture 3">
            <a:extLst>
              <a:ext uri="{FF2B5EF4-FFF2-40B4-BE49-F238E27FC236}">
                <a16:creationId xmlns:a16="http://schemas.microsoft.com/office/drawing/2014/main" id="{7FABEDF3-56F0-FBC1-C740-F8F0510C7938}"/>
              </a:ext>
            </a:extLst>
          </p:cNvPr>
          <p:cNvPicPr>
            <a:picLocks noChangeAspect="1"/>
          </p:cNvPicPr>
          <p:nvPr/>
        </p:nvPicPr>
        <p:blipFill>
          <a:blip r:embed="rId2"/>
          <a:stretch>
            <a:fillRect/>
          </a:stretch>
        </p:blipFill>
        <p:spPr>
          <a:xfrm>
            <a:off x="0" y="1683409"/>
            <a:ext cx="12192000" cy="3491181"/>
          </a:xfrm>
          <a:prstGeom prst="rect">
            <a:avLst/>
          </a:prstGeom>
        </p:spPr>
      </p:pic>
    </p:spTree>
    <p:extLst>
      <p:ext uri="{BB962C8B-B14F-4D97-AF65-F5344CB8AC3E}">
        <p14:creationId xmlns:p14="http://schemas.microsoft.com/office/powerpoint/2010/main" val="387523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7C799-712F-A2FF-DDC3-A84B172862A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4C79E-1A2F-C359-788D-54BC1F3FB4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14</a:t>
            </a:fld>
            <a:endParaRPr lang="hr-HR"/>
          </a:p>
        </p:txBody>
      </p:sp>
      <p:sp>
        <p:nvSpPr>
          <p:cNvPr id="5" name="Rectangle 4">
            <a:extLst>
              <a:ext uri="{FF2B5EF4-FFF2-40B4-BE49-F238E27FC236}">
                <a16:creationId xmlns:a16="http://schemas.microsoft.com/office/drawing/2014/main" id="{046D605D-AF64-078F-2DFA-F4CCC9D6C1F3}"/>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8B1D7884-7C05-1FC3-6790-ABC3BE8D5349}"/>
              </a:ext>
            </a:extLst>
          </p:cNvPr>
          <p:cNvSpPr>
            <a:spLocks noGrp="1"/>
          </p:cNvSpPr>
          <p:nvPr>
            <p:ph type="body" idx="1"/>
          </p:nvPr>
        </p:nvSpPr>
        <p:spPr>
          <a:xfrm>
            <a:off x="2561301" y="3123559"/>
            <a:ext cx="2268794" cy="1540742"/>
          </a:xfrm>
        </p:spPr>
        <p:txBody>
          <a:bodyPr/>
          <a:lstStyle/>
          <a:p>
            <a:pPr marL="114300" indent="0">
              <a:buNone/>
            </a:pPr>
            <a:r>
              <a:rPr lang="hr-HR" b="0" i="0" dirty="0">
                <a:solidFill>
                  <a:srgbClr val="002060"/>
                </a:solidFill>
                <a:effectLst/>
                <a:latin typeface="-apple-system"/>
              </a:rPr>
              <a:t>Broj1</a:t>
            </a:r>
            <a:br>
              <a:rPr lang="hr-HR" b="0" i="0" dirty="0">
                <a:solidFill>
                  <a:srgbClr val="002060"/>
                </a:solidFill>
                <a:effectLst/>
                <a:latin typeface="-apple-system"/>
              </a:rPr>
            </a:br>
            <a:r>
              <a:rPr lang="hr-HR" b="0" i="0" dirty="0">
                <a:solidFill>
                  <a:srgbClr val="002060"/>
                </a:solidFill>
                <a:effectLst/>
                <a:latin typeface="-apple-system"/>
              </a:rPr>
              <a:t>Broj2</a:t>
            </a:r>
            <a:br>
              <a:rPr lang="hr-HR" b="0" i="0" dirty="0">
                <a:solidFill>
                  <a:srgbClr val="002060"/>
                </a:solidFill>
                <a:effectLst/>
                <a:latin typeface="-apple-system"/>
              </a:rPr>
            </a:br>
            <a:r>
              <a:rPr lang="hr-HR" b="0" i="0" dirty="0">
                <a:solidFill>
                  <a:srgbClr val="002060"/>
                </a:solidFill>
                <a:effectLst/>
                <a:latin typeface="-apple-system"/>
              </a:rPr>
              <a:t>Operator</a:t>
            </a:r>
            <a:endParaRPr lang="hr-HR" dirty="0">
              <a:solidFill>
                <a:srgbClr val="002060"/>
              </a:solidFill>
            </a:endParaRPr>
          </a:p>
        </p:txBody>
      </p:sp>
      <p:sp>
        <p:nvSpPr>
          <p:cNvPr id="10" name="Text Placeholder 2">
            <a:extLst>
              <a:ext uri="{FF2B5EF4-FFF2-40B4-BE49-F238E27FC236}">
                <a16:creationId xmlns:a16="http://schemas.microsoft.com/office/drawing/2014/main" id="{CD858A6A-FEBD-65F4-4731-1B347366CA22}"/>
              </a:ext>
            </a:extLst>
          </p:cNvPr>
          <p:cNvSpPr txBox="1">
            <a:spLocks/>
          </p:cNvSpPr>
          <p:nvPr/>
        </p:nvSpPr>
        <p:spPr>
          <a:xfrm>
            <a:off x="4994787" y="3218070"/>
            <a:ext cx="2418735" cy="154074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latin typeface="-apple-system"/>
              </a:rPr>
              <a:t>Provjera operatora i računanje</a:t>
            </a:r>
            <a:endParaRPr lang="hr-HR" dirty="0">
              <a:solidFill>
                <a:srgbClr val="002060"/>
              </a:solidFill>
            </a:endParaRPr>
          </a:p>
        </p:txBody>
      </p:sp>
      <p:sp>
        <p:nvSpPr>
          <p:cNvPr id="11" name="Text Placeholder 2">
            <a:extLst>
              <a:ext uri="{FF2B5EF4-FFF2-40B4-BE49-F238E27FC236}">
                <a16:creationId xmlns:a16="http://schemas.microsoft.com/office/drawing/2014/main" id="{6A1DD7F8-BC9C-C096-A3B1-F9C84DFFBAAE}"/>
              </a:ext>
            </a:extLst>
          </p:cNvPr>
          <p:cNvSpPr txBox="1">
            <a:spLocks/>
          </p:cNvSpPr>
          <p:nvPr/>
        </p:nvSpPr>
        <p:spPr>
          <a:xfrm>
            <a:off x="7929715" y="3533414"/>
            <a:ext cx="2268794"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Rezult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02DA869A-828A-DE1D-9B34-33F8EF381C45}"/>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2E11A3C-87FA-EA8A-B3F6-1F3F828C13B0}"/>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36727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AAAADF-B768-573D-962A-2E5ED6F1CD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15</a:t>
            </a:fld>
            <a:endParaRPr lang="hr-HR"/>
          </a:p>
        </p:txBody>
      </p:sp>
      <p:pic>
        <p:nvPicPr>
          <p:cNvPr id="4" name="Picture 3">
            <a:extLst>
              <a:ext uri="{FF2B5EF4-FFF2-40B4-BE49-F238E27FC236}">
                <a16:creationId xmlns:a16="http://schemas.microsoft.com/office/drawing/2014/main" id="{3C65A2B6-B1A1-4961-6D78-572A26325C9B}"/>
              </a:ext>
            </a:extLst>
          </p:cNvPr>
          <p:cNvPicPr>
            <a:picLocks noChangeAspect="1"/>
          </p:cNvPicPr>
          <p:nvPr/>
        </p:nvPicPr>
        <p:blipFill>
          <a:blip r:embed="rId2"/>
          <a:stretch>
            <a:fillRect/>
          </a:stretch>
        </p:blipFill>
        <p:spPr>
          <a:xfrm>
            <a:off x="0" y="1262576"/>
            <a:ext cx="12192000" cy="4785131"/>
          </a:xfrm>
          <a:prstGeom prst="rect">
            <a:avLst/>
          </a:prstGeom>
        </p:spPr>
      </p:pic>
    </p:spTree>
    <p:extLst>
      <p:ext uri="{BB962C8B-B14F-4D97-AF65-F5344CB8AC3E}">
        <p14:creationId xmlns:p14="http://schemas.microsoft.com/office/powerpoint/2010/main" val="239423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C38554-BBEB-AF8B-13DE-B1E63703E4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16</a:t>
            </a:fld>
            <a:endParaRPr lang="hr-HR"/>
          </a:p>
        </p:txBody>
      </p:sp>
      <p:pic>
        <p:nvPicPr>
          <p:cNvPr id="4" name="Picture 3">
            <a:extLst>
              <a:ext uri="{FF2B5EF4-FFF2-40B4-BE49-F238E27FC236}">
                <a16:creationId xmlns:a16="http://schemas.microsoft.com/office/drawing/2014/main" id="{7FD31386-E74F-2EA0-9420-4DC7184DDD43}"/>
              </a:ext>
            </a:extLst>
          </p:cNvPr>
          <p:cNvPicPr>
            <a:picLocks noChangeAspect="1"/>
          </p:cNvPicPr>
          <p:nvPr/>
        </p:nvPicPr>
        <p:blipFill>
          <a:blip r:embed="rId2"/>
          <a:stretch>
            <a:fillRect/>
          </a:stretch>
        </p:blipFill>
        <p:spPr>
          <a:xfrm>
            <a:off x="0" y="1402420"/>
            <a:ext cx="12192000" cy="4525108"/>
          </a:xfrm>
          <a:prstGeom prst="rect">
            <a:avLst/>
          </a:prstGeom>
        </p:spPr>
      </p:pic>
    </p:spTree>
    <p:extLst>
      <p:ext uri="{BB962C8B-B14F-4D97-AF65-F5344CB8AC3E}">
        <p14:creationId xmlns:p14="http://schemas.microsoft.com/office/powerpoint/2010/main" val="3756763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1B7407-1B75-FB62-9CFC-F06C19B49D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17</a:t>
            </a:fld>
            <a:endParaRPr lang="hr-HR"/>
          </a:p>
        </p:txBody>
      </p:sp>
      <p:pic>
        <p:nvPicPr>
          <p:cNvPr id="4" name="Picture 3">
            <a:extLst>
              <a:ext uri="{FF2B5EF4-FFF2-40B4-BE49-F238E27FC236}">
                <a16:creationId xmlns:a16="http://schemas.microsoft.com/office/drawing/2014/main" id="{2FA6B38D-DE3C-3C53-3E82-AD120634701B}"/>
              </a:ext>
            </a:extLst>
          </p:cNvPr>
          <p:cNvPicPr>
            <a:picLocks noChangeAspect="1"/>
          </p:cNvPicPr>
          <p:nvPr/>
        </p:nvPicPr>
        <p:blipFill>
          <a:blip r:embed="rId2"/>
          <a:stretch>
            <a:fillRect/>
          </a:stretch>
        </p:blipFill>
        <p:spPr>
          <a:xfrm>
            <a:off x="0" y="1141290"/>
            <a:ext cx="12192000" cy="5580185"/>
          </a:xfrm>
          <a:prstGeom prst="rect">
            <a:avLst/>
          </a:prstGeom>
        </p:spPr>
      </p:pic>
    </p:spTree>
    <p:extLst>
      <p:ext uri="{BB962C8B-B14F-4D97-AF65-F5344CB8AC3E}">
        <p14:creationId xmlns:p14="http://schemas.microsoft.com/office/powerpoint/2010/main" val="231030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6B0880-955D-5365-9284-ADD7B4E6A1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18</a:t>
            </a:fld>
            <a:endParaRPr lang="hr-HR"/>
          </a:p>
        </p:txBody>
      </p:sp>
      <p:pic>
        <p:nvPicPr>
          <p:cNvPr id="4" name="Picture 3">
            <a:extLst>
              <a:ext uri="{FF2B5EF4-FFF2-40B4-BE49-F238E27FC236}">
                <a16:creationId xmlns:a16="http://schemas.microsoft.com/office/drawing/2014/main" id="{68DC291B-9BB4-6ACE-2DDD-0EAFC83B0796}"/>
              </a:ext>
            </a:extLst>
          </p:cNvPr>
          <p:cNvPicPr>
            <a:picLocks noChangeAspect="1"/>
          </p:cNvPicPr>
          <p:nvPr/>
        </p:nvPicPr>
        <p:blipFill>
          <a:blip r:embed="rId2"/>
          <a:stretch>
            <a:fillRect/>
          </a:stretch>
        </p:blipFill>
        <p:spPr>
          <a:xfrm>
            <a:off x="1593272" y="136525"/>
            <a:ext cx="9005455" cy="6858000"/>
          </a:xfrm>
          <a:prstGeom prst="rect">
            <a:avLst/>
          </a:prstGeom>
        </p:spPr>
      </p:pic>
    </p:spTree>
    <p:extLst>
      <p:ext uri="{BB962C8B-B14F-4D97-AF65-F5344CB8AC3E}">
        <p14:creationId xmlns:p14="http://schemas.microsoft.com/office/powerpoint/2010/main" val="2837615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9DCE0-CD5E-2365-8B9C-38AFED79280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C8949-EDDB-DF7B-16D4-D87CEECFDD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19</a:t>
            </a:fld>
            <a:endParaRPr lang="hr-HR"/>
          </a:p>
        </p:txBody>
      </p:sp>
      <p:sp>
        <p:nvSpPr>
          <p:cNvPr id="5" name="Rectangle 4">
            <a:extLst>
              <a:ext uri="{FF2B5EF4-FFF2-40B4-BE49-F238E27FC236}">
                <a16:creationId xmlns:a16="http://schemas.microsoft.com/office/drawing/2014/main" id="{9829A30E-403C-AB27-BB7C-C7961AC01C60}"/>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D1420129-934B-1087-F54F-3BD2C068C298}"/>
              </a:ext>
            </a:extLst>
          </p:cNvPr>
          <p:cNvSpPr>
            <a:spLocks noGrp="1"/>
          </p:cNvSpPr>
          <p:nvPr>
            <p:ph type="body" idx="1"/>
          </p:nvPr>
        </p:nvSpPr>
        <p:spPr>
          <a:xfrm>
            <a:off x="2561301" y="3123559"/>
            <a:ext cx="2268794" cy="1540742"/>
          </a:xfrm>
        </p:spPr>
        <p:txBody>
          <a:bodyPr/>
          <a:lstStyle/>
          <a:p>
            <a:pPr marL="114300" indent="0">
              <a:buNone/>
            </a:pPr>
            <a:r>
              <a:rPr lang="hr-HR" b="0" i="0" dirty="0">
                <a:solidFill>
                  <a:srgbClr val="002060"/>
                </a:solidFill>
                <a:effectLst/>
                <a:latin typeface="-apple-system"/>
              </a:rPr>
              <a:t>Broj1</a:t>
            </a:r>
            <a:br>
              <a:rPr lang="hr-HR" b="0" i="0" dirty="0">
                <a:solidFill>
                  <a:srgbClr val="002060"/>
                </a:solidFill>
                <a:effectLst/>
                <a:latin typeface="-apple-system"/>
              </a:rPr>
            </a:br>
            <a:r>
              <a:rPr lang="hr-HR" b="0" i="0" dirty="0">
                <a:solidFill>
                  <a:srgbClr val="002060"/>
                </a:solidFill>
                <a:effectLst/>
                <a:latin typeface="-apple-system"/>
              </a:rPr>
              <a:t>Broj2</a:t>
            </a:r>
            <a:br>
              <a:rPr lang="hr-HR" b="0" i="0" dirty="0">
                <a:solidFill>
                  <a:srgbClr val="002060"/>
                </a:solidFill>
                <a:effectLst/>
                <a:latin typeface="-apple-system"/>
              </a:rPr>
            </a:br>
            <a:r>
              <a:rPr lang="hr-HR" b="0" i="0" dirty="0">
                <a:solidFill>
                  <a:srgbClr val="002060"/>
                </a:solidFill>
                <a:effectLst/>
                <a:latin typeface="-apple-system"/>
              </a:rPr>
              <a:t>Akcija</a:t>
            </a:r>
            <a:endParaRPr lang="hr-HR" dirty="0">
              <a:solidFill>
                <a:srgbClr val="002060"/>
              </a:solidFill>
            </a:endParaRPr>
          </a:p>
        </p:txBody>
      </p:sp>
      <p:sp>
        <p:nvSpPr>
          <p:cNvPr id="10" name="Text Placeholder 2">
            <a:extLst>
              <a:ext uri="{FF2B5EF4-FFF2-40B4-BE49-F238E27FC236}">
                <a16:creationId xmlns:a16="http://schemas.microsoft.com/office/drawing/2014/main" id="{F17A2454-616D-E86F-82D8-743837C90761}"/>
              </a:ext>
            </a:extLst>
          </p:cNvPr>
          <p:cNvSpPr txBox="1">
            <a:spLocks/>
          </p:cNvSpPr>
          <p:nvPr/>
        </p:nvSpPr>
        <p:spPr>
          <a:xfrm>
            <a:off x="4994787" y="3366907"/>
            <a:ext cx="2418735" cy="154074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latin typeface="-apple-system"/>
              </a:rPr>
              <a:t>Provjera akcije i računanje</a:t>
            </a:r>
            <a:endParaRPr lang="hr-HR" dirty="0">
              <a:solidFill>
                <a:srgbClr val="002060"/>
              </a:solidFill>
            </a:endParaRPr>
          </a:p>
        </p:txBody>
      </p:sp>
      <p:sp>
        <p:nvSpPr>
          <p:cNvPr id="11" name="Text Placeholder 2">
            <a:extLst>
              <a:ext uri="{FF2B5EF4-FFF2-40B4-BE49-F238E27FC236}">
                <a16:creationId xmlns:a16="http://schemas.microsoft.com/office/drawing/2014/main" id="{47533FE7-6FF2-B691-40FC-58E55C3A7D0A}"/>
              </a:ext>
            </a:extLst>
          </p:cNvPr>
          <p:cNvSpPr txBox="1">
            <a:spLocks/>
          </p:cNvSpPr>
          <p:nvPr/>
        </p:nvSpPr>
        <p:spPr>
          <a:xfrm>
            <a:off x="7929714" y="3533414"/>
            <a:ext cx="3269227"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Rezult: [rezultat]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DC5017BC-38D2-DAD7-FA46-4666B6DF1104}"/>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A0C74D5-BC29-8807-4B7A-9EE2720F5F52}"/>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00794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a:off x="486775" y="1599775"/>
            <a:ext cx="8643000" cy="4878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hr-HR" sz="3200" b="1" dirty="0">
                <a:solidFill>
                  <a:srgbClr val="002060"/>
                </a:solidFill>
              </a:rPr>
              <a:t>Creative Commons</a:t>
            </a:r>
            <a:endParaRPr sz="3200" b="1" dirty="0">
              <a:solidFill>
                <a:srgbClr val="002060"/>
              </a:solidFill>
            </a:endParaRPr>
          </a:p>
          <a:p>
            <a:pPr marL="457200" marR="0" lvl="0" indent="-317500" algn="l" rtl="0">
              <a:lnSpc>
                <a:spcPct val="115000"/>
              </a:lnSpc>
              <a:spcBef>
                <a:spcPts val="0"/>
              </a:spcBef>
              <a:spcAft>
                <a:spcPts val="0"/>
              </a:spcAft>
              <a:buClr>
                <a:srgbClr val="002060"/>
              </a:buClr>
              <a:buSzPts val="1400"/>
              <a:buChar char="●"/>
            </a:pPr>
            <a:r>
              <a:rPr lang="hr-HR" b="1" dirty="0">
                <a:solidFill>
                  <a:srgbClr val="002060"/>
                </a:solidFill>
              </a:rPr>
              <a:t>Slobodno smijete:  </a:t>
            </a:r>
            <a:endParaRPr b="1" dirty="0">
              <a:solidFill>
                <a:srgbClr val="002060"/>
              </a:solidFill>
            </a:endParaRPr>
          </a:p>
          <a:p>
            <a:pPr marL="914400" marR="0" lvl="1" indent="-317500" algn="l" rtl="0">
              <a:lnSpc>
                <a:spcPct val="115000"/>
              </a:lnSpc>
              <a:spcBef>
                <a:spcPts val="0"/>
              </a:spcBef>
              <a:spcAft>
                <a:spcPts val="0"/>
              </a:spcAft>
              <a:buClr>
                <a:srgbClr val="002060"/>
              </a:buClr>
              <a:buSzPts val="1400"/>
              <a:buChar char="○"/>
            </a:pPr>
            <a:r>
              <a:rPr lang="hr-HR" b="1" dirty="0">
                <a:solidFill>
                  <a:srgbClr val="002060"/>
                </a:solidFill>
              </a:rPr>
              <a:t>dijeliti</a:t>
            </a:r>
            <a:r>
              <a:rPr lang="hr-HR" dirty="0">
                <a:solidFill>
                  <a:srgbClr val="002060"/>
                </a:solidFill>
              </a:rPr>
              <a:t> - umnožavati, distribuirati i javnosti priopćavati djelo</a:t>
            </a:r>
            <a:endParaRPr dirty="0">
              <a:solidFill>
                <a:srgbClr val="002060"/>
              </a:solidFill>
            </a:endParaRPr>
          </a:p>
          <a:p>
            <a:pPr marL="914400" marR="0" lvl="1" indent="-317500" algn="l" rtl="0">
              <a:lnSpc>
                <a:spcPct val="115000"/>
              </a:lnSpc>
              <a:spcBef>
                <a:spcPts val="0"/>
              </a:spcBef>
              <a:spcAft>
                <a:spcPts val="0"/>
              </a:spcAft>
              <a:buClr>
                <a:srgbClr val="002060"/>
              </a:buClr>
              <a:buSzPts val="1400"/>
              <a:buChar char="○"/>
            </a:pPr>
            <a:r>
              <a:rPr lang="hr-HR" b="1" dirty="0">
                <a:solidFill>
                  <a:srgbClr val="002060"/>
                </a:solidFill>
              </a:rPr>
              <a:t>remiksirati</a:t>
            </a:r>
            <a:r>
              <a:rPr lang="hr-HR" dirty="0">
                <a:solidFill>
                  <a:srgbClr val="002060"/>
                </a:solidFill>
              </a:rPr>
              <a:t> - prerađivati djelo</a:t>
            </a:r>
            <a:endParaRPr dirty="0">
              <a:solidFill>
                <a:srgbClr val="002060"/>
              </a:solidFill>
            </a:endParaRPr>
          </a:p>
          <a:p>
            <a:pPr marL="457200" marR="0" lvl="0" indent="-317500" algn="l" rtl="0">
              <a:lnSpc>
                <a:spcPct val="115000"/>
              </a:lnSpc>
              <a:spcBef>
                <a:spcPts val="0"/>
              </a:spcBef>
              <a:spcAft>
                <a:spcPts val="0"/>
              </a:spcAft>
              <a:buClr>
                <a:srgbClr val="002060"/>
              </a:buClr>
              <a:buSzPts val="1400"/>
              <a:buChar char="●"/>
            </a:pPr>
            <a:r>
              <a:rPr lang="hr-HR" b="1" dirty="0">
                <a:solidFill>
                  <a:srgbClr val="002060"/>
                </a:solidFill>
              </a:rPr>
              <a:t>pod sljedećim uvjetima:</a:t>
            </a:r>
            <a:endParaRPr b="1" dirty="0">
              <a:solidFill>
                <a:srgbClr val="002060"/>
              </a:solidFill>
            </a:endParaRPr>
          </a:p>
          <a:p>
            <a:pPr marL="914400" marR="0" lvl="1" indent="-317500" algn="l" rtl="0">
              <a:lnSpc>
                <a:spcPct val="115000"/>
              </a:lnSpc>
              <a:spcBef>
                <a:spcPts val="0"/>
              </a:spcBef>
              <a:spcAft>
                <a:spcPts val="0"/>
              </a:spcAft>
              <a:buClr>
                <a:srgbClr val="002060"/>
              </a:buClr>
              <a:buSzPts val="1400"/>
              <a:buChar char="○"/>
            </a:pPr>
            <a:r>
              <a:rPr lang="hr-HR" b="1" dirty="0">
                <a:solidFill>
                  <a:srgbClr val="002060"/>
                </a:solidFill>
              </a:rPr>
              <a:t>Imenovanje</a:t>
            </a:r>
            <a:r>
              <a:rPr lang="hr-HR" dirty="0">
                <a:solidFill>
                  <a:srgbClr val="002060"/>
                </a:solidFill>
              </a:rPr>
              <a:t>. Morate priznati i označiti autorstvo djela na način kako je specificirao autor ili davatelj licence (ali ne način koji bi sugerirao da Vi ili Vaše korištenje njegova djela imate njegovu izravnu podršku).</a:t>
            </a:r>
            <a:endParaRPr dirty="0">
              <a:solidFill>
                <a:srgbClr val="002060"/>
              </a:solidFill>
            </a:endParaRPr>
          </a:p>
          <a:p>
            <a:pPr marL="914400" marR="0" lvl="1" indent="-317500" algn="l" rtl="0">
              <a:lnSpc>
                <a:spcPct val="115000"/>
              </a:lnSpc>
              <a:spcBef>
                <a:spcPts val="0"/>
              </a:spcBef>
              <a:spcAft>
                <a:spcPts val="0"/>
              </a:spcAft>
              <a:buClr>
                <a:srgbClr val="002060"/>
              </a:buClr>
              <a:buSzPts val="1400"/>
              <a:buChar char="○"/>
            </a:pPr>
            <a:r>
              <a:rPr lang="hr-HR" b="1" dirty="0">
                <a:solidFill>
                  <a:srgbClr val="002060"/>
                </a:solidFill>
              </a:rPr>
              <a:t>Nekomercijalno</a:t>
            </a:r>
            <a:r>
              <a:rPr lang="hr-HR" dirty="0">
                <a:solidFill>
                  <a:srgbClr val="002060"/>
                </a:solidFill>
              </a:rPr>
              <a:t>. Ovo djelo ne smijete koristiti u komercijalne svrhe.</a:t>
            </a:r>
            <a:endParaRPr dirty="0">
              <a:solidFill>
                <a:srgbClr val="002060"/>
              </a:solidFill>
            </a:endParaRPr>
          </a:p>
          <a:p>
            <a:pPr marL="914400" marR="0" lvl="1" indent="-317500" algn="l" rtl="0">
              <a:lnSpc>
                <a:spcPct val="115000"/>
              </a:lnSpc>
              <a:spcBef>
                <a:spcPts val="0"/>
              </a:spcBef>
              <a:spcAft>
                <a:spcPts val="0"/>
              </a:spcAft>
              <a:buClr>
                <a:srgbClr val="002060"/>
              </a:buClr>
              <a:buSzPts val="1400"/>
              <a:buChar char="○"/>
            </a:pPr>
            <a:r>
              <a:rPr lang="hr-HR" b="1" dirty="0">
                <a:solidFill>
                  <a:srgbClr val="002060"/>
                </a:solidFill>
              </a:rPr>
              <a:t>Dijeli pod istim uvjetima</a:t>
            </a:r>
            <a:r>
              <a:rPr lang="hr-HR" dirty="0">
                <a:solidFill>
                  <a:srgbClr val="002060"/>
                </a:solidFill>
              </a:rPr>
              <a:t>. Ako ovo djelo izmijenite, preoblikujete ili stvarate koristeći ga, preradu možete distribuirati samo pod licencom koja je ista ili slična ovoj.</a:t>
            </a:r>
            <a:endParaRPr dirty="0">
              <a:solidFill>
                <a:srgbClr val="002060"/>
              </a:solidFill>
            </a:endParaRPr>
          </a:p>
          <a:p>
            <a:pPr marL="914400" marR="0" lvl="0" indent="0" algn="l" rtl="0">
              <a:lnSpc>
                <a:spcPct val="115000"/>
              </a:lnSpc>
              <a:spcBef>
                <a:spcPts val="0"/>
              </a:spcBef>
              <a:spcAft>
                <a:spcPts val="0"/>
              </a:spcAft>
              <a:buNone/>
            </a:pPr>
            <a:endParaRPr dirty="0">
              <a:solidFill>
                <a:srgbClr val="002060"/>
              </a:solidFill>
            </a:endParaRPr>
          </a:p>
          <a:p>
            <a:pPr marL="0" marR="0" lvl="0" indent="0" algn="l" rtl="0">
              <a:lnSpc>
                <a:spcPct val="115000"/>
              </a:lnSpc>
              <a:spcBef>
                <a:spcPts val="0"/>
              </a:spcBef>
              <a:spcAft>
                <a:spcPts val="0"/>
              </a:spcAft>
              <a:buNone/>
            </a:pPr>
            <a:r>
              <a:rPr lang="hr-HR" dirty="0">
                <a:solidFill>
                  <a:srgbClr val="002060"/>
                </a:solidFill>
              </a:rPr>
              <a:t>U slučaju daljnjeg korištenja ili distribuiranja morate drugima jasno dati do znanja licencne uvjete ovog djela. Najbolji način da to učinite je linkom na ovu internetsku stranicu. Od svakog od gornjih uvjeta moguće je odstupiti, ako dobijete dopuštenje nositelja autorskog prava.</a:t>
            </a:r>
            <a:endParaRPr dirty="0">
              <a:solidFill>
                <a:srgbClr val="002060"/>
              </a:solidFill>
            </a:endParaRPr>
          </a:p>
          <a:p>
            <a:pPr marL="0" marR="0" lvl="0" indent="0" algn="l" rtl="0">
              <a:lnSpc>
                <a:spcPct val="115000"/>
              </a:lnSpc>
              <a:spcBef>
                <a:spcPts val="0"/>
              </a:spcBef>
              <a:spcAft>
                <a:spcPts val="0"/>
              </a:spcAft>
              <a:buNone/>
            </a:pPr>
            <a:r>
              <a:rPr lang="hr-HR" dirty="0">
                <a:solidFill>
                  <a:srgbClr val="002060"/>
                </a:solidFill>
              </a:rPr>
              <a:t>Ništa u ovoj licenci ne narušava ili ograničava autorova moralna prava.</a:t>
            </a:r>
            <a:endParaRPr dirty="0">
              <a:solidFill>
                <a:srgbClr val="002060"/>
              </a:solidFill>
            </a:endParaRPr>
          </a:p>
          <a:p>
            <a:pPr marL="0" marR="0" lvl="0" indent="0" algn="l" rtl="0">
              <a:lnSpc>
                <a:spcPct val="115000"/>
              </a:lnSpc>
              <a:spcBef>
                <a:spcPts val="0"/>
              </a:spcBef>
              <a:spcAft>
                <a:spcPts val="0"/>
              </a:spcAft>
              <a:buNone/>
            </a:pPr>
            <a:r>
              <a:rPr lang="hr-HR" dirty="0">
                <a:solidFill>
                  <a:srgbClr val="002060"/>
                </a:solidFill>
              </a:rPr>
              <a:t>Tekst licence preuzet je s </a:t>
            </a:r>
            <a:r>
              <a:rPr lang="hr-HR" u="sng" dirty="0">
                <a:solidFill>
                  <a:schemeClr val="hlink"/>
                </a:solidFill>
                <a:hlinkClick r:id="rId3"/>
              </a:rPr>
              <a:t>https://creativecommons.org/</a:t>
            </a:r>
            <a:r>
              <a:rPr lang="hr-HR" dirty="0">
                <a:solidFill>
                  <a:srgbClr val="002060"/>
                </a:solidFill>
              </a:rPr>
              <a:t>.</a:t>
            </a:r>
            <a:endParaRPr dirty="0">
              <a:solidFill>
                <a:srgbClr val="002060"/>
              </a:solidFill>
            </a:endParaRPr>
          </a:p>
          <a:p>
            <a:pPr marL="0" marR="0" lvl="0" indent="0" algn="l" rtl="0">
              <a:lnSpc>
                <a:spcPct val="115000"/>
              </a:lnSpc>
              <a:spcBef>
                <a:spcPts val="0"/>
              </a:spcBef>
              <a:spcAft>
                <a:spcPts val="0"/>
              </a:spcAft>
              <a:buNone/>
            </a:pPr>
            <a:endParaRPr dirty="0">
              <a:solidFill>
                <a:srgbClr val="002060"/>
              </a:solidFill>
            </a:endParaRPr>
          </a:p>
        </p:txBody>
      </p:sp>
      <p:pic>
        <p:nvPicPr>
          <p:cNvPr id="100" name="Google Shape;100;p14"/>
          <p:cNvPicPr preferRelativeResize="0"/>
          <p:nvPr/>
        </p:nvPicPr>
        <p:blipFill rotWithShape="1">
          <a:blip r:embed="rId4">
            <a:alphaModFix/>
          </a:blip>
          <a:srcRect/>
          <a:stretch/>
        </p:blipFill>
        <p:spPr>
          <a:xfrm>
            <a:off x="486769" y="335389"/>
            <a:ext cx="1989990" cy="1071530"/>
          </a:xfrm>
          <a:prstGeom prst="rect">
            <a:avLst/>
          </a:prstGeom>
          <a:noFill/>
          <a:ln>
            <a:noFill/>
          </a:ln>
        </p:spPr>
      </p:pic>
      <p:sp>
        <p:nvSpPr>
          <p:cNvPr id="101" name="Google Shape;101;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hr-HR">
                <a:latin typeface="Arial"/>
                <a:ea typeface="Arial"/>
                <a:cs typeface="Arial"/>
                <a:sym typeface="Arial"/>
              </a:rPr>
              <a:t>FPMOZ, Programiranje 1</a:t>
            </a:r>
            <a:endParaRPr>
              <a:latin typeface="Arial"/>
              <a:ea typeface="Arial"/>
              <a:cs typeface="Arial"/>
              <a:sym typeface="Arial"/>
            </a:endParaRPr>
          </a:p>
        </p:txBody>
      </p:sp>
      <p:sp>
        <p:nvSpPr>
          <p:cNvPr id="102" name="Google Shape;102;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hr-HR">
                <a:latin typeface="Arial"/>
                <a:ea typeface="Arial"/>
                <a:cs typeface="Arial"/>
                <a:sym typeface="Arial"/>
              </a:rPr>
              <a:t>2</a:t>
            </a:fld>
            <a:endParaRPr>
              <a:latin typeface="Arial"/>
              <a:ea typeface="Arial"/>
              <a:cs typeface="Arial"/>
              <a:sym typeface="Arial"/>
            </a:endParaRPr>
          </a:p>
        </p:txBody>
      </p:sp>
      <p:pic>
        <p:nvPicPr>
          <p:cNvPr id="103" name="Google Shape;103;p14"/>
          <p:cNvPicPr preferRelativeResize="0"/>
          <p:nvPr/>
        </p:nvPicPr>
        <p:blipFill>
          <a:blip r:embed="rId5">
            <a:alphaModFix/>
          </a:blip>
          <a:stretch>
            <a:fillRect/>
          </a:stretch>
        </p:blipFill>
        <p:spPr>
          <a:xfrm>
            <a:off x="9701375" y="447075"/>
            <a:ext cx="2171549" cy="959851"/>
          </a:xfrm>
          <a:prstGeom prst="rect">
            <a:avLst/>
          </a:prstGeom>
          <a:noFill/>
          <a:ln>
            <a:noFill/>
          </a:ln>
        </p:spPr>
      </p:pic>
      <p:pic>
        <p:nvPicPr>
          <p:cNvPr id="104" name="Google Shape;104;p14"/>
          <p:cNvPicPr preferRelativeResize="0"/>
          <p:nvPr/>
        </p:nvPicPr>
        <p:blipFill>
          <a:blip r:embed="rId6">
            <a:alphaModFix/>
          </a:blip>
          <a:stretch>
            <a:fillRect/>
          </a:stretch>
        </p:blipFill>
        <p:spPr>
          <a:xfrm>
            <a:off x="9129727" y="5396573"/>
            <a:ext cx="2743200" cy="9597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A056D-1FE2-A4B2-0089-CF70247E44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E514DC-20B0-0AC9-457C-99FFC32930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20</a:t>
            </a:fld>
            <a:endParaRPr lang="hr-HR"/>
          </a:p>
        </p:txBody>
      </p:sp>
      <p:pic>
        <p:nvPicPr>
          <p:cNvPr id="4" name="Picture 3">
            <a:extLst>
              <a:ext uri="{FF2B5EF4-FFF2-40B4-BE49-F238E27FC236}">
                <a16:creationId xmlns:a16="http://schemas.microsoft.com/office/drawing/2014/main" id="{F2FDBC56-E699-5AB0-0EAC-30E5A0C003F9}"/>
              </a:ext>
            </a:extLst>
          </p:cNvPr>
          <p:cNvPicPr>
            <a:picLocks noChangeAspect="1"/>
          </p:cNvPicPr>
          <p:nvPr/>
        </p:nvPicPr>
        <p:blipFill>
          <a:blip r:embed="rId2"/>
          <a:stretch>
            <a:fillRect/>
          </a:stretch>
        </p:blipFill>
        <p:spPr>
          <a:xfrm>
            <a:off x="2427111" y="0"/>
            <a:ext cx="7337778" cy="6858000"/>
          </a:xfrm>
          <a:prstGeom prst="rect">
            <a:avLst/>
          </a:prstGeom>
        </p:spPr>
      </p:pic>
    </p:spTree>
    <p:extLst>
      <p:ext uri="{BB962C8B-B14F-4D97-AF65-F5344CB8AC3E}">
        <p14:creationId xmlns:p14="http://schemas.microsoft.com/office/powerpoint/2010/main" val="4213377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345A5-5532-5DEA-718A-D1CF596C7F5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0D08D3-D376-17A9-B35B-886F478ABA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21</a:t>
            </a:fld>
            <a:endParaRPr lang="hr-HR"/>
          </a:p>
        </p:txBody>
      </p:sp>
      <p:sp>
        <p:nvSpPr>
          <p:cNvPr id="5" name="Rectangle 4">
            <a:extLst>
              <a:ext uri="{FF2B5EF4-FFF2-40B4-BE49-F238E27FC236}">
                <a16:creationId xmlns:a16="http://schemas.microsoft.com/office/drawing/2014/main" id="{7C757230-2B91-2B81-4989-3E2EC60BE653}"/>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66186F92-4885-469D-2790-471CDFB275DF}"/>
              </a:ext>
            </a:extLst>
          </p:cNvPr>
          <p:cNvSpPr>
            <a:spLocks noGrp="1"/>
          </p:cNvSpPr>
          <p:nvPr>
            <p:ph type="body" idx="1"/>
          </p:nvPr>
        </p:nvSpPr>
        <p:spPr>
          <a:xfrm>
            <a:off x="2561301" y="3123559"/>
            <a:ext cx="2268794" cy="1540742"/>
          </a:xfrm>
        </p:spPr>
        <p:txBody>
          <a:bodyPr/>
          <a:lstStyle/>
          <a:p>
            <a:pPr marL="114300" indent="0">
              <a:buNone/>
            </a:pPr>
            <a:r>
              <a:rPr lang="hr-HR" b="0" i="0" dirty="0">
                <a:solidFill>
                  <a:srgbClr val="002060"/>
                </a:solidFill>
                <a:effectLst/>
                <a:latin typeface="-apple-system"/>
              </a:rPr>
              <a:t>Broj1</a:t>
            </a:r>
            <a:br>
              <a:rPr lang="hr-HR" b="0" i="0" dirty="0">
                <a:solidFill>
                  <a:srgbClr val="002060"/>
                </a:solidFill>
                <a:effectLst/>
                <a:latin typeface="-apple-system"/>
              </a:rPr>
            </a:br>
            <a:r>
              <a:rPr lang="hr-HR" b="0" i="0" dirty="0">
                <a:solidFill>
                  <a:srgbClr val="002060"/>
                </a:solidFill>
                <a:effectLst/>
                <a:latin typeface="-apple-system"/>
              </a:rPr>
              <a:t>Broj2</a:t>
            </a:r>
            <a:br>
              <a:rPr lang="hr-HR" b="0" i="0" dirty="0">
                <a:solidFill>
                  <a:srgbClr val="002060"/>
                </a:solidFill>
                <a:effectLst/>
                <a:latin typeface="-apple-system"/>
              </a:rPr>
            </a:br>
            <a:r>
              <a:rPr lang="hr-HR" b="0" i="0" dirty="0">
                <a:solidFill>
                  <a:srgbClr val="002060"/>
                </a:solidFill>
                <a:effectLst/>
                <a:latin typeface="-apple-system"/>
              </a:rPr>
              <a:t>Operator</a:t>
            </a:r>
            <a:endParaRPr lang="hr-HR" dirty="0">
              <a:solidFill>
                <a:srgbClr val="002060"/>
              </a:solidFill>
            </a:endParaRPr>
          </a:p>
        </p:txBody>
      </p:sp>
      <p:sp>
        <p:nvSpPr>
          <p:cNvPr id="10" name="Text Placeholder 2">
            <a:extLst>
              <a:ext uri="{FF2B5EF4-FFF2-40B4-BE49-F238E27FC236}">
                <a16:creationId xmlns:a16="http://schemas.microsoft.com/office/drawing/2014/main" id="{65B06854-3FE0-28CC-A457-98708C582D2E}"/>
              </a:ext>
            </a:extLst>
          </p:cNvPr>
          <p:cNvSpPr txBox="1">
            <a:spLocks/>
          </p:cNvSpPr>
          <p:nvPr/>
        </p:nvSpPr>
        <p:spPr>
          <a:xfrm>
            <a:off x="4994787" y="3218070"/>
            <a:ext cx="2418735" cy="154074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latin typeface="-apple-system"/>
              </a:rPr>
              <a:t>Provjera operatora i računanje</a:t>
            </a:r>
            <a:endParaRPr lang="hr-HR" dirty="0">
              <a:solidFill>
                <a:srgbClr val="002060"/>
              </a:solidFill>
            </a:endParaRPr>
          </a:p>
        </p:txBody>
      </p:sp>
      <p:sp>
        <p:nvSpPr>
          <p:cNvPr id="11" name="Text Placeholder 2">
            <a:extLst>
              <a:ext uri="{FF2B5EF4-FFF2-40B4-BE49-F238E27FC236}">
                <a16:creationId xmlns:a16="http://schemas.microsoft.com/office/drawing/2014/main" id="{2030BA8E-87AD-84C4-336D-D320AFB2C01D}"/>
              </a:ext>
            </a:extLst>
          </p:cNvPr>
          <p:cNvSpPr txBox="1">
            <a:spLocks/>
          </p:cNvSpPr>
          <p:nvPr/>
        </p:nvSpPr>
        <p:spPr>
          <a:xfrm>
            <a:off x="7929714" y="3533414"/>
            <a:ext cx="3269227"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Rezult: [rezultat]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F8EA75C2-BD82-EFA7-1AC0-765FFE9F405B}"/>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4871CFAF-B3F2-7C28-F6A2-AB938C515ADA}"/>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53789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59DED-36F3-6EAC-C7B1-0484E4BB2DE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D97BE2-385B-E460-105D-66AB5FE15C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22</a:t>
            </a:fld>
            <a:endParaRPr lang="hr-HR"/>
          </a:p>
        </p:txBody>
      </p:sp>
      <p:pic>
        <p:nvPicPr>
          <p:cNvPr id="4" name="Picture 3">
            <a:extLst>
              <a:ext uri="{FF2B5EF4-FFF2-40B4-BE49-F238E27FC236}">
                <a16:creationId xmlns:a16="http://schemas.microsoft.com/office/drawing/2014/main" id="{5FB9E2C7-EAD0-C30B-FAFD-63D1AC52A520}"/>
              </a:ext>
            </a:extLst>
          </p:cNvPr>
          <p:cNvPicPr>
            <a:picLocks noChangeAspect="1"/>
          </p:cNvPicPr>
          <p:nvPr/>
        </p:nvPicPr>
        <p:blipFill>
          <a:blip r:embed="rId2"/>
          <a:stretch>
            <a:fillRect/>
          </a:stretch>
        </p:blipFill>
        <p:spPr>
          <a:xfrm>
            <a:off x="0" y="1647092"/>
            <a:ext cx="12192000" cy="3563815"/>
          </a:xfrm>
          <a:prstGeom prst="rect">
            <a:avLst/>
          </a:prstGeom>
        </p:spPr>
      </p:pic>
    </p:spTree>
    <p:extLst>
      <p:ext uri="{BB962C8B-B14F-4D97-AF65-F5344CB8AC3E}">
        <p14:creationId xmlns:p14="http://schemas.microsoft.com/office/powerpoint/2010/main" val="4100203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ECB93-D297-57C7-6E7E-9B3410DE3B6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69D71C-167B-DB0A-DED6-D0D052C15D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23</a:t>
            </a:fld>
            <a:endParaRPr lang="hr-HR"/>
          </a:p>
        </p:txBody>
      </p:sp>
      <p:pic>
        <p:nvPicPr>
          <p:cNvPr id="4" name="Picture 3">
            <a:extLst>
              <a:ext uri="{FF2B5EF4-FFF2-40B4-BE49-F238E27FC236}">
                <a16:creationId xmlns:a16="http://schemas.microsoft.com/office/drawing/2014/main" id="{AF8D5BAD-B291-2067-86A6-825808448B86}"/>
              </a:ext>
            </a:extLst>
          </p:cNvPr>
          <p:cNvPicPr>
            <a:picLocks noChangeAspect="1"/>
          </p:cNvPicPr>
          <p:nvPr/>
        </p:nvPicPr>
        <p:blipFill>
          <a:blip r:embed="rId2"/>
          <a:stretch>
            <a:fillRect/>
          </a:stretch>
        </p:blipFill>
        <p:spPr>
          <a:xfrm>
            <a:off x="3249202" y="0"/>
            <a:ext cx="5693596" cy="6858000"/>
          </a:xfrm>
          <a:prstGeom prst="rect">
            <a:avLst/>
          </a:prstGeom>
        </p:spPr>
      </p:pic>
    </p:spTree>
    <p:extLst>
      <p:ext uri="{BB962C8B-B14F-4D97-AF65-F5344CB8AC3E}">
        <p14:creationId xmlns:p14="http://schemas.microsoft.com/office/powerpoint/2010/main" val="1780257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AAA99-1AC5-A47C-F69B-3028A1250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196C5-8222-BD27-5532-2610256A15E9}"/>
              </a:ext>
            </a:extLst>
          </p:cNvPr>
          <p:cNvSpPr>
            <a:spLocks noGrp="1"/>
          </p:cNvSpPr>
          <p:nvPr>
            <p:ph type="title"/>
          </p:nvPr>
        </p:nvSpPr>
        <p:spPr/>
        <p:txBody>
          <a:bodyPr/>
          <a:lstStyle/>
          <a:p>
            <a:r>
              <a:rPr lang="hr-HR" dirty="0">
                <a:solidFill>
                  <a:srgbClr val="002060"/>
                </a:solidFill>
              </a:rPr>
              <a:t>Zadatak 2</a:t>
            </a:r>
            <a:endParaRPr lang="en-US" dirty="0">
              <a:solidFill>
                <a:srgbClr val="002060"/>
              </a:solidFill>
            </a:endParaRPr>
          </a:p>
        </p:txBody>
      </p:sp>
      <p:sp>
        <p:nvSpPr>
          <p:cNvPr id="3" name="Text Placeholder 2">
            <a:extLst>
              <a:ext uri="{FF2B5EF4-FFF2-40B4-BE49-F238E27FC236}">
                <a16:creationId xmlns:a16="http://schemas.microsoft.com/office/drawing/2014/main" id="{2DD506D3-48C4-DFA9-4D69-4DE388ED545E}"/>
              </a:ext>
            </a:extLst>
          </p:cNvPr>
          <p:cNvSpPr>
            <a:spLocks noGrp="1"/>
          </p:cNvSpPr>
          <p:nvPr>
            <p:ph type="body" idx="1"/>
          </p:nvPr>
        </p:nvSpPr>
        <p:spPr/>
        <p:txBody>
          <a:bodyPr/>
          <a:lstStyle/>
          <a:p>
            <a:r>
              <a:rPr lang="hr-HR" dirty="0">
                <a:solidFill>
                  <a:srgbClr val="002060"/>
                </a:solidFill>
              </a:rPr>
              <a:t>U mostaru se nedavno otvorio novi noćni klub. Ulazak u klub je dopušten samo između 21:00 i 22:00 koje nisu mlađe od 21. godine. Napiši program koji će zaštitaru ispisati tekst „Ulazak odobren” ako osoba ispunjava uvjet i „ulazak zabranjen” ako osoba ne ispunjava uvjet.</a:t>
            </a:r>
          </a:p>
        </p:txBody>
      </p:sp>
      <p:sp>
        <p:nvSpPr>
          <p:cNvPr id="4" name="Slide Number Placeholder 3">
            <a:extLst>
              <a:ext uri="{FF2B5EF4-FFF2-40B4-BE49-F238E27FC236}">
                <a16:creationId xmlns:a16="http://schemas.microsoft.com/office/drawing/2014/main" id="{427569E8-A759-16CE-93C4-D033093378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24</a:t>
            </a:fld>
            <a:endParaRPr lang="hr-HR"/>
          </a:p>
        </p:txBody>
      </p:sp>
    </p:spTree>
    <p:extLst>
      <p:ext uri="{BB962C8B-B14F-4D97-AF65-F5344CB8AC3E}">
        <p14:creationId xmlns:p14="http://schemas.microsoft.com/office/powerpoint/2010/main" val="2826428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6B0C5-AAAB-A957-4068-5C06CBA1E4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32D4D1-15EF-ED0F-EEB0-4038CCB455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25</a:t>
            </a:fld>
            <a:endParaRPr lang="hr-HR"/>
          </a:p>
        </p:txBody>
      </p:sp>
      <p:sp>
        <p:nvSpPr>
          <p:cNvPr id="5" name="Rectangle 4">
            <a:extLst>
              <a:ext uri="{FF2B5EF4-FFF2-40B4-BE49-F238E27FC236}">
                <a16:creationId xmlns:a16="http://schemas.microsoft.com/office/drawing/2014/main" id="{C7C18CBB-30F1-260C-223C-216F27D5D643}"/>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C27B1389-C863-C74F-A4F5-064165ECA33D}"/>
              </a:ext>
            </a:extLst>
          </p:cNvPr>
          <p:cNvSpPr>
            <a:spLocks noGrp="1"/>
          </p:cNvSpPr>
          <p:nvPr>
            <p:ph type="body" idx="1"/>
          </p:nvPr>
        </p:nvSpPr>
        <p:spPr>
          <a:xfrm>
            <a:off x="2381865" y="3533414"/>
            <a:ext cx="2268794" cy="721033"/>
          </a:xfrm>
        </p:spPr>
        <p:txBody>
          <a:bodyPr/>
          <a:lstStyle/>
          <a:p>
            <a:pPr marL="114300" indent="0">
              <a:buNone/>
            </a:pPr>
            <a:r>
              <a:rPr lang="hr-HR" b="0" i="0" dirty="0">
                <a:solidFill>
                  <a:srgbClr val="002060"/>
                </a:solidFill>
                <a:effectLst/>
                <a:latin typeface="-apple-system"/>
              </a:rPr>
              <a:t>Argumenti</a:t>
            </a:r>
            <a:endParaRPr lang="hr-HR" dirty="0">
              <a:solidFill>
                <a:srgbClr val="002060"/>
              </a:solidFill>
            </a:endParaRPr>
          </a:p>
        </p:txBody>
      </p:sp>
      <p:sp>
        <p:nvSpPr>
          <p:cNvPr id="10" name="Text Placeholder 2">
            <a:extLst>
              <a:ext uri="{FF2B5EF4-FFF2-40B4-BE49-F238E27FC236}">
                <a16:creationId xmlns:a16="http://schemas.microsoft.com/office/drawing/2014/main" id="{9619EBC8-0AF4-DF34-4A57-0B90F4F42B80}"/>
              </a:ext>
            </a:extLst>
          </p:cNvPr>
          <p:cNvSpPr txBox="1">
            <a:spLocks/>
          </p:cNvSpPr>
          <p:nvPr/>
        </p:nvSpPr>
        <p:spPr>
          <a:xfrm>
            <a:off x="4994787" y="3533414"/>
            <a:ext cx="2418735"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latin typeface="-apple-system"/>
              </a:rPr>
              <a:t>Funkcija</a:t>
            </a:r>
            <a:endParaRPr lang="hr-HR" dirty="0">
              <a:solidFill>
                <a:srgbClr val="002060"/>
              </a:solidFill>
            </a:endParaRPr>
          </a:p>
        </p:txBody>
      </p:sp>
      <p:sp>
        <p:nvSpPr>
          <p:cNvPr id="11" name="Text Placeholder 2">
            <a:extLst>
              <a:ext uri="{FF2B5EF4-FFF2-40B4-BE49-F238E27FC236}">
                <a16:creationId xmlns:a16="http://schemas.microsoft.com/office/drawing/2014/main" id="{D559F2AE-07BF-AA9D-198E-E950A179E7CF}"/>
              </a:ext>
            </a:extLst>
          </p:cNvPr>
          <p:cNvSpPr txBox="1">
            <a:spLocks/>
          </p:cNvSpPr>
          <p:nvPr/>
        </p:nvSpPr>
        <p:spPr>
          <a:xfrm>
            <a:off x="7929715" y="3533414"/>
            <a:ext cx="2268794"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Rezult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8799DFD8-CF5F-35F1-1EED-A6F68E346574}"/>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5DD149F-CDEC-BE23-040F-94E7DF664BE2}"/>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0770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8354D-9B9F-0B10-6493-B974051F62F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822823-FA0D-3C47-428D-70C2349170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26</a:t>
            </a:fld>
            <a:endParaRPr lang="hr-HR"/>
          </a:p>
        </p:txBody>
      </p:sp>
      <p:pic>
        <p:nvPicPr>
          <p:cNvPr id="4" name="Picture 3">
            <a:extLst>
              <a:ext uri="{FF2B5EF4-FFF2-40B4-BE49-F238E27FC236}">
                <a16:creationId xmlns:a16="http://schemas.microsoft.com/office/drawing/2014/main" id="{4511C669-5C44-9E3E-2DD3-39858CF0A11D}"/>
              </a:ext>
            </a:extLst>
          </p:cNvPr>
          <p:cNvPicPr>
            <a:picLocks noChangeAspect="1"/>
          </p:cNvPicPr>
          <p:nvPr/>
        </p:nvPicPr>
        <p:blipFill>
          <a:blip r:embed="rId2"/>
          <a:stretch>
            <a:fillRect/>
          </a:stretch>
        </p:blipFill>
        <p:spPr>
          <a:xfrm>
            <a:off x="0" y="1647092"/>
            <a:ext cx="12192000" cy="3563815"/>
          </a:xfrm>
          <a:prstGeom prst="rect">
            <a:avLst/>
          </a:prstGeom>
        </p:spPr>
      </p:pic>
    </p:spTree>
    <p:extLst>
      <p:ext uri="{BB962C8B-B14F-4D97-AF65-F5344CB8AC3E}">
        <p14:creationId xmlns:p14="http://schemas.microsoft.com/office/powerpoint/2010/main" val="76489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F7069-A277-904D-2ECF-2F06255AAF0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115E77-6D69-385C-EAC4-61B478DE8A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27</a:t>
            </a:fld>
            <a:endParaRPr lang="hr-HR"/>
          </a:p>
        </p:txBody>
      </p:sp>
      <p:pic>
        <p:nvPicPr>
          <p:cNvPr id="4" name="Picture 3">
            <a:extLst>
              <a:ext uri="{FF2B5EF4-FFF2-40B4-BE49-F238E27FC236}">
                <a16:creationId xmlns:a16="http://schemas.microsoft.com/office/drawing/2014/main" id="{8AD46CF4-DC20-1037-F70C-57783F8CE186}"/>
              </a:ext>
            </a:extLst>
          </p:cNvPr>
          <p:cNvPicPr>
            <a:picLocks noChangeAspect="1"/>
          </p:cNvPicPr>
          <p:nvPr/>
        </p:nvPicPr>
        <p:blipFill>
          <a:blip r:embed="rId2"/>
          <a:stretch>
            <a:fillRect/>
          </a:stretch>
        </p:blipFill>
        <p:spPr>
          <a:xfrm>
            <a:off x="0" y="985305"/>
            <a:ext cx="12192000" cy="5064369"/>
          </a:xfrm>
          <a:prstGeom prst="rect">
            <a:avLst/>
          </a:prstGeom>
        </p:spPr>
      </p:pic>
    </p:spTree>
    <p:extLst>
      <p:ext uri="{BB962C8B-B14F-4D97-AF65-F5344CB8AC3E}">
        <p14:creationId xmlns:p14="http://schemas.microsoft.com/office/powerpoint/2010/main" val="3758468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15E81-CDCD-F0E0-CF60-67C2F5A5F1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330378-6F85-3C20-49BA-3C802562C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28</a:t>
            </a:fld>
            <a:endParaRPr lang="hr-HR"/>
          </a:p>
        </p:txBody>
      </p:sp>
      <p:pic>
        <p:nvPicPr>
          <p:cNvPr id="4" name="Picture 3">
            <a:extLst>
              <a:ext uri="{FF2B5EF4-FFF2-40B4-BE49-F238E27FC236}">
                <a16:creationId xmlns:a16="http://schemas.microsoft.com/office/drawing/2014/main" id="{ED9E4EC1-5C49-2B04-F622-C836FBF30AF3}"/>
              </a:ext>
            </a:extLst>
          </p:cNvPr>
          <p:cNvPicPr>
            <a:picLocks noChangeAspect="1"/>
          </p:cNvPicPr>
          <p:nvPr/>
        </p:nvPicPr>
        <p:blipFill>
          <a:blip r:embed="rId2"/>
          <a:stretch>
            <a:fillRect/>
          </a:stretch>
        </p:blipFill>
        <p:spPr>
          <a:xfrm>
            <a:off x="0" y="1142622"/>
            <a:ext cx="12192000" cy="5064369"/>
          </a:xfrm>
          <a:prstGeom prst="rect">
            <a:avLst/>
          </a:prstGeom>
        </p:spPr>
      </p:pic>
    </p:spTree>
    <p:extLst>
      <p:ext uri="{BB962C8B-B14F-4D97-AF65-F5344CB8AC3E}">
        <p14:creationId xmlns:p14="http://schemas.microsoft.com/office/powerpoint/2010/main" val="1215574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94AC7-C003-6D96-59C0-2659D4435B9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B14682-450E-5487-C304-D467B79A2B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29</a:t>
            </a:fld>
            <a:endParaRPr lang="hr-HR"/>
          </a:p>
        </p:txBody>
      </p:sp>
      <p:pic>
        <p:nvPicPr>
          <p:cNvPr id="4" name="Picture 3">
            <a:extLst>
              <a:ext uri="{FF2B5EF4-FFF2-40B4-BE49-F238E27FC236}">
                <a16:creationId xmlns:a16="http://schemas.microsoft.com/office/drawing/2014/main" id="{2E790CE9-6641-4F5B-BD82-2F7CB31E57FD}"/>
              </a:ext>
            </a:extLst>
          </p:cNvPr>
          <p:cNvPicPr>
            <a:picLocks noChangeAspect="1"/>
          </p:cNvPicPr>
          <p:nvPr/>
        </p:nvPicPr>
        <p:blipFill>
          <a:blip r:embed="rId2"/>
          <a:stretch>
            <a:fillRect/>
          </a:stretch>
        </p:blipFill>
        <p:spPr>
          <a:xfrm>
            <a:off x="1340657" y="1221620"/>
            <a:ext cx="9828788" cy="5783864"/>
          </a:xfrm>
          <a:prstGeom prst="rect">
            <a:avLst/>
          </a:prstGeom>
        </p:spPr>
      </p:pic>
    </p:spTree>
    <p:extLst>
      <p:ext uri="{BB962C8B-B14F-4D97-AF65-F5344CB8AC3E}">
        <p14:creationId xmlns:p14="http://schemas.microsoft.com/office/powerpoint/2010/main" val="141028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60CF-2C2D-B62D-16B6-FDBB780D14A9}"/>
              </a:ext>
            </a:extLst>
          </p:cNvPr>
          <p:cNvSpPr>
            <a:spLocks noGrp="1"/>
          </p:cNvSpPr>
          <p:nvPr>
            <p:ph type="title"/>
          </p:nvPr>
        </p:nvSpPr>
        <p:spPr/>
        <p:txBody>
          <a:bodyPr/>
          <a:lstStyle/>
          <a:p>
            <a:r>
              <a:rPr lang="hr-HR" dirty="0">
                <a:solidFill>
                  <a:srgbClr val="002060"/>
                </a:solidFill>
              </a:rPr>
              <a:t>Zadatak 1</a:t>
            </a:r>
            <a:endParaRPr lang="en-US" dirty="0">
              <a:solidFill>
                <a:srgbClr val="002060"/>
              </a:solidFill>
            </a:endParaRPr>
          </a:p>
        </p:txBody>
      </p:sp>
      <p:sp>
        <p:nvSpPr>
          <p:cNvPr id="3" name="Text Placeholder 2">
            <a:extLst>
              <a:ext uri="{FF2B5EF4-FFF2-40B4-BE49-F238E27FC236}">
                <a16:creationId xmlns:a16="http://schemas.microsoft.com/office/drawing/2014/main" id="{8ED36EE0-810C-A1EC-802C-F0DD9AE0371E}"/>
              </a:ext>
            </a:extLst>
          </p:cNvPr>
          <p:cNvSpPr>
            <a:spLocks noGrp="1"/>
          </p:cNvSpPr>
          <p:nvPr>
            <p:ph type="body" idx="1"/>
          </p:nvPr>
        </p:nvSpPr>
        <p:spPr/>
        <p:txBody>
          <a:bodyPr/>
          <a:lstStyle/>
          <a:p>
            <a:r>
              <a:rPr lang="en-US" b="0" i="0" dirty="0">
                <a:solidFill>
                  <a:srgbClr val="002060"/>
                </a:solidFill>
                <a:effectLst/>
                <a:latin typeface="-apple-system"/>
              </a:rPr>
              <a:t>U </a:t>
            </a:r>
            <a:r>
              <a:rPr lang="en-US" b="0" i="0" dirty="0" err="1">
                <a:solidFill>
                  <a:srgbClr val="002060"/>
                </a:solidFill>
                <a:effectLst/>
                <a:latin typeface="-apple-system"/>
              </a:rPr>
              <a:t>Pythonu</a:t>
            </a:r>
            <a:r>
              <a:rPr lang="en-US" b="0" i="0" dirty="0">
                <a:solidFill>
                  <a:srgbClr val="002060"/>
                </a:solidFill>
                <a:effectLst/>
                <a:latin typeface="-apple-system"/>
              </a:rPr>
              <a:t> </a:t>
            </a:r>
            <a:r>
              <a:rPr lang="en-US" b="0" i="0" dirty="0" err="1">
                <a:solidFill>
                  <a:srgbClr val="002060"/>
                </a:solidFill>
                <a:effectLst/>
                <a:latin typeface="-apple-system"/>
              </a:rPr>
              <a:t>napiši</a:t>
            </a:r>
            <a:r>
              <a:rPr lang="en-US" b="0" i="0" dirty="0">
                <a:solidFill>
                  <a:srgbClr val="002060"/>
                </a:solidFill>
                <a:effectLst/>
                <a:latin typeface="-apple-system"/>
              </a:rPr>
              <a:t> program koji od </a:t>
            </a:r>
            <a:r>
              <a:rPr lang="en-US" b="0" i="0" dirty="0" err="1">
                <a:solidFill>
                  <a:srgbClr val="002060"/>
                </a:solidFill>
                <a:effectLst/>
                <a:latin typeface="-apple-system"/>
              </a:rPr>
              <a:t>korisnika</a:t>
            </a:r>
            <a:r>
              <a:rPr lang="en-US" b="0" i="0" dirty="0">
                <a:solidFill>
                  <a:srgbClr val="002060"/>
                </a:solidFill>
                <a:effectLst/>
                <a:latin typeface="-apple-system"/>
              </a:rPr>
              <a:t> </a:t>
            </a:r>
            <a:r>
              <a:rPr lang="en-US" b="0" i="0" dirty="0" err="1">
                <a:solidFill>
                  <a:srgbClr val="002060"/>
                </a:solidFill>
                <a:effectLst/>
                <a:latin typeface="-apple-system"/>
              </a:rPr>
              <a:t>traži</a:t>
            </a:r>
            <a:r>
              <a:rPr lang="en-US" b="0" i="0" dirty="0">
                <a:solidFill>
                  <a:srgbClr val="002060"/>
                </a:solidFill>
                <a:effectLst/>
                <a:latin typeface="-apple-system"/>
              </a:rPr>
              <a:t> </a:t>
            </a:r>
            <a:r>
              <a:rPr lang="en-US" b="0" i="0" dirty="0" err="1">
                <a:solidFill>
                  <a:srgbClr val="002060"/>
                </a:solidFill>
                <a:effectLst/>
                <a:latin typeface="-apple-system"/>
              </a:rPr>
              <a:t>unos</a:t>
            </a:r>
            <a:r>
              <a:rPr lang="en-US" b="0" i="0" dirty="0">
                <a:solidFill>
                  <a:srgbClr val="002060"/>
                </a:solidFill>
                <a:effectLst/>
                <a:latin typeface="-apple-system"/>
              </a:rPr>
              <a:t> </a:t>
            </a:r>
            <a:r>
              <a:rPr lang="en-US" b="0" i="0" dirty="0" err="1">
                <a:solidFill>
                  <a:srgbClr val="002060"/>
                </a:solidFill>
                <a:effectLst/>
                <a:latin typeface="-apple-system"/>
              </a:rPr>
              <a:t>dva</a:t>
            </a:r>
            <a:r>
              <a:rPr lang="en-US" b="0" i="0" dirty="0">
                <a:solidFill>
                  <a:srgbClr val="002060"/>
                </a:solidFill>
                <a:effectLst/>
                <a:latin typeface="-apple-system"/>
              </a:rPr>
              <a:t> </a:t>
            </a:r>
            <a:r>
              <a:rPr lang="en-US" b="0" i="0" dirty="0" err="1">
                <a:solidFill>
                  <a:srgbClr val="002060"/>
                </a:solidFill>
                <a:effectLst/>
                <a:latin typeface="-apple-system"/>
              </a:rPr>
              <a:t>broja</a:t>
            </a:r>
            <a:r>
              <a:rPr lang="en-US" b="0" i="0" dirty="0">
                <a:solidFill>
                  <a:srgbClr val="002060"/>
                </a:solidFill>
                <a:effectLst/>
                <a:latin typeface="-apple-system"/>
              </a:rPr>
              <a:t> </a:t>
            </a:r>
            <a:r>
              <a:rPr lang="en-US" b="0" i="0" dirty="0" err="1">
                <a:solidFill>
                  <a:srgbClr val="002060"/>
                </a:solidFill>
                <a:effectLst/>
                <a:latin typeface="-apple-system"/>
              </a:rPr>
              <a:t>i</a:t>
            </a:r>
            <a:r>
              <a:rPr lang="en-US" b="0" i="0" dirty="0">
                <a:solidFill>
                  <a:srgbClr val="002060"/>
                </a:solidFill>
                <a:effectLst/>
                <a:latin typeface="-apple-system"/>
              </a:rPr>
              <a:t> </a:t>
            </a:r>
            <a:r>
              <a:rPr lang="en-US" b="0" i="0" dirty="0" err="1">
                <a:solidFill>
                  <a:srgbClr val="002060"/>
                </a:solidFill>
                <a:effectLst/>
                <a:latin typeface="-apple-system"/>
              </a:rPr>
              <a:t>matematički</a:t>
            </a:r>
            <a:r>
              <a:rPr lang="en-US" b="0" i="0" dirty="0">
                <a:solidFill>
                  <a:srgbClr val="002060"/>
                </a:solidFill>
                <a:effectLst/>
                <a:latin typeface="-apple-system"/>
              </a:rPr>
              <a:t> operator (+, -, *, /, ^), a </a:t>
            </a:r>
            <a:r>
              <a:rPr lang="en-US" b="0" i="0" dirty="0" err="1">
                <a:solidFill>
                  <a:srgbClr val="002060"/>
                </a:solidFill>
                <a:effectLst/>
                <a:latin typeface="-apple-system"/>
              </a:rPr>
              <a:t>ako</a:t>
            </a:r>
            <a:r>
              <a:rPr lang="en-US" b="0" i="0" dirty="0">
                <a:solidFill>
                  <a:srgbClr val="002060"/>
                </a:solidFill>
                <a:effectLst/>
                <a:latin typeface="-apple-system"/>
              </a:rPr>
              <a:t> je </a:t>
            </a:r>
            <a:r>
              <a:rPr lang="en-US" b="0" i="0" dirty="0" err="1">
                <a:solidFill>
                  <a:srgbClr val="002060"/>
                </a:solidFill>
                <a:effectLst/>
                <a:latin typeface="-apple-system"/>
              </a:rPr>
              <a:t>korisnik</a:t>
            </a:r>
            <a:r>
              <a:rPr lang="en-US" b="0" i="0" dirty="0">
                <a:solidFill>
                  <a:srgbClr val="002060"/>
                </a:solidFill>
                <a:effectLst/>
                <a:latin typeface="-apple-system"/>
              </a:rPr>
              <a:t> </a:t>
            </a:r>
            <a:r>
              <a:rPr lang="en-US" b="0" i="0" dirty="0" err="1">
                <a:solidFill>
                  <a:srgbClr val="002060"/>
                </a:solidFill>
                <a:effectLst/>
                <a:latin typeface="-apple-system"/>
              </a:rPr>
              <a:t>izabrao</a:t>
            </a:r>
            <a:r>
              <a:rPr lang="en-US" b="0" i="0" dirty="0">
                <a:solidFill>
                  <a:srgbClr val="002060"/>
                </a:solidFill>
                <a:effectLst/>
                <a:latin typeface="-apple-system"/>
              </a:rPr>
              <a:t> </a:t>
            </a:r>
            <a:r>
              <a:rPr lang="en-US" b="0" i="0" dirty="0" err="1">
                <a:solidFill>
                  <a:srgbClr val="002060"/>
                </a:solidFill>
                <a:effectLst/>
                <a:latin typeface="-apple-system"/>
              </a:rPr>
              <a:t>djeljenje</a:t>
            </a:r>
            <a:r>
              <a:rPr lang="en-US" b="0" i="0" dirty="0">
                <a:solidFill>
                  <a:srgbClr val="002060"/>
                </a:solidFill>
                <a:effectLst/>
                <a:latin typeface="-apple-system"/>
              </a:rPr>
              <a:t>, program </a:t>
            </a:r>
            <a:r>
              <a:rPr lang="en-US" b="0" i="0" dirty="0" err="1">
                <a:solidFill>
                  <a:srgbClr val="002060"/>
                </a:solidFill>
                <a:effectLst/>
                <a:latin typeface="-apple-system"/>
              </a:rPr>
              <a:t>dodatno</a:t>
            </a:r>
            <a:r>
              <a:rPr lang="en-US" b="0" i="0" dirty="0">
                <a:solidFill>
                  <a:srgbClr val="002060"/>
                </a:solidFill>
                <a:effectLst/>
                <a:latin typeface="-apple-system"/>
              </a:rPr>
              <a:t> pita </a:t>
            </a:r>
            <a:r>
              <a:rPr lang="en-US" b="0" i="0" dirty="0" err="1">
                <a:solidFill>
                  <a:srgbClr val="002060"/>
                </a:solidFill>
                <a:effectLst/>
                <a:latin typeface="-apple-system"/>
              </a:rPr>
              <a:t>želi</a:t>
            </a:r>
            <a:r>
              <a:rPr lang="en-US" b="0" i="0" dirty="0">
                <a:solidFill>
                  <a:srgbClr val="002060"/>
                </a:solidFill>
                <a:effectLst/>
                <a:latin typeface="-apple-system"/>
              </a:rPr>
              <a:t> li </a:t>
            </a:r>
            <a:r>
              <a:rPr lang="en-US" b="0" i="0" dirty="0" err="1">
                <a:solidFill>
                  <a:srgbClr val="002060"/>
                </a:solidFill>
                <a:effectLst/>
                <a:latin typeface="-apple-system"/>
              </a:rPr>
              <a:t>prikazati</a:t>
            </a:r>
            <a:r>
              <a:rPr lang="en-US" b="0" i="0" dirty="0">
                <a:solidFill>
                  <a:srgbClr val="002060"/>
                </a:solidFill>
                <a:effectLst/>
                <a:latin typeface="-apple-system"/>
              </a:rPr>
              <a:t> </a:t>
            </a:r>
            <a:r>
              <a:rPr lang="en-US" b="0" i="0" dirty="0" err="1">
                <a:solidFill>
                  <a:srgbClr val="002060"/>
                </a:solidFill>
                <a:effectLst/>
                <a:latin typeface="-apple-system"/>
              </a:rPr>
              <a:t>samo</a:t>
            </a:r>
            <a:r>
              <a:rPr lang="en-US" b="0" i="0" dirty="0">
                <a:solidFill>
                  <a:srgbClr val="002060"/>
                </a:solidFill>
                <a:effectLst/>
                <a:latin typeface="-apple-system"/>
              </a:rPr>
              <a:t> </a:t>
            </a:r>
            <a:r>
              <a:rPr lang="en-US" b="0" i="0" dirty="0" err="1">
                <a:solidFill>
                  <a:srgbClr val="002060"/>
                </a:solidFill>
                <a:effectLst/>
                <a:latin typeface="-apple-system"/>
              </a:rPr>
              <a:t>cijeli</a:t>
            </a:r>
            <a:r>
              <a:rPr lang="en-US" b="0" i="0" dirty="0">
                <a:solidFill>
                  <a:srgbClr val="002060"/>
                </a:solidFill>
                <a:effectLst/>
                <a:latin typeface="-apple-system"/>
              </a:rPr>
              <a:t> </a:t>
            </a:r>
            <a:r>
              <a:rPr lang="en-US" b="0" i="0" dirty="0" err="1">
                <a:solidFill>
                  <a:srgbClr val="002060"/>
                </a:solidFill>
                <a:effectLst/>
                <a:latin typeface="-apple-system"/>
              </a:rPr>
              <a:t>broj</a:t>
            </a:r>
            <a:r>
              <a:rPr lang="en-US" b="0" i="0" dirty="0">
                <a:solidFill>
                  <a:srgbClr val="002060"/>
                </a:solidFill>
                <a:effectLst/>
                <a:latin typeface="-apple-system"/>
              </a:rPr>
              <a:t>, </a:t>
            </a:r>
            <a:r>
              <a:rPr lang="en-US" b="0" i="0" dirty="0" err="1">
                <a:solidFill>
                  <a:srgbClr val="002060"/>
                </a:solidFill>
                <a:effectLst/>
                <a:latin typeface="-apple-system"/>
              </a:rPr>
              <a:t>modul</a:t>
            </a:r>
            <a:r>
              <a:rPr lang="en-US" b="0" i="0" dirty="0">
                <a:solidFill>
                  <a:srgbClr val="002060"/>
                </a:solidFill>
                <a:effectLst/>
                <a:latin typeface="-apple-system"/>
              </a:rPr>
              <a:t> </a:t>
            </a:r>
            <a:r>
              <a:rPr lang="en-US" b="0" i="0" dirty="0" err="1">
                <a:solidFill>
                  <a:srgbClr val="002060"/>
                </a:solidFill>
                <a:effectLst/>
                <a:latin typeface="-apple-system"/>
              </a:rPr>
              <a:t>ili</a:t>
            </a:r>
            <a:r>
              <a:rPr lang="en-US" b="0" i="0" dirty="0">
                <a:solidFill>
                  <a:srgbClr val="002060"/>
                </a:solidFill>
                <a:effectLst/>
                <a:latin typeface="-apple-system"/>
              </a:rPr>
              <a:t> </a:t>
            </a:r>
            <a:r>
              <a:rPr lang="en-US" b="0" i="0" dirty="0" err="1">
                <a:solidFill>
                  <a:srgbClr val="002060"/>
                </a:solidFill>
                <a:effectLst/>
                <a:latin typeface="-apple-system"/>
              </a:rPr>
              <a:t>obično</a:t>
            </a:r>
            <a:r>
              <a:rPr lang="en-US" b="0" i="0" dirty="0">
                <a:solidFill>
                  <a:srgbClr val="002060"/>
                </a:solidFill>
                <a:effectLst/>
                <a:latin typeface="-apple-system"/>
              </a:rPr>
              <a:t> </a:t>
            </a:r>
            <a:r>
              <a:rPr lang="en-US" b="0" i="0" dirty="0" err="1">
                <a:solidFill>
                  <a:srgbClr val="002060"/>
                </a:solidFill>
                <a:effectLst/>
                <a:latin typeface="-apple-system"/>
              </a:rPr>
              <a:t>dijeljenje</a:t>
            </a:r>
            <a:r>
              <a:rPr lang="en-US" b="0" i="0" dirty="0">
                <a:solidFill>
                  <a:srgbClr val="002060"/>
                </a:solidFill>
                <a:effectLst/>
                <a:latin typeface="-apple-system"/>
              </a:rPr>
              <a:t>, </a:t>
            </a:r>
            <a:r>
              <a:rPr lang="en-US" b="0" i="0" dirty="0" err="1">
                <a:solidFill>
                  <a:srgbClr val="002060"/>
                </a:solidFill>
                <a:effectLst/>
                <a:latin typeface="-apple-system"/>
              </a:rPr>
              <a:t>te</a:t>
            </a:r>
            <a:r>
              <a:rPr lang="en-US" b="0" i="0" dirty="0">
                <a:solidFill>
                  <a:srgbClr val="002060"/>
                </a:solidFill>
                <a:effectLst/>
                <a:latin typeface="-apple-system"/>
              </a:rPr>
              <a:t> </a:t>
            </a:r>
            <a:r>
              <a:rPr lang="en-US" b="0" i="0" dirty="0" err="1">
                <a:solidFill>
                  <a:srgbClr val="002060"/>
                </a:solidFill>
                <a:effectLst/>
                <a:latin typeface="-apple-system"/>
              </a:rPr>
              <a:t>na</a:t>
            </a:r>
            <a:r>
              <a:rPr lang="en-US" b="0" i="0" dirty="0">
                <a:solidFill>
                  <a:srgbClr val="002060"/>
                </a:solidFill>
                <a:effectLst/>
                <a:latin typeface="-apple-system"/>
              </a:rPr>
              <a:t> </a:t>
            </a:r>
            <a:r>
              <a:rPr lang="en-US" b="0" i="0" dirty="0" err="1">
                <a:solidFill>
                  <a:srgbClr val="002060"/>
                </a:solidFill>
                <a:effectLst/>
                <a:latin typeface="-apple-system"/>
              </a:rPr>
              <a:t>kraju</a:t>
            </a:r>
            <a:r>
              <a:rPr lang="en-US" b="0" i="0" dirty="0">
                <a:solidFill>
                  <a:srgbClr val="002060"/>
                </a:solidFill>
                <a:effectLst/>
                <a:latin typeface="-apple-system"/>
              </a:rPr>
              <a:t> </a:t>
            </a:r>
            <a:r>
              <a:rPr lang="en-US" b="0" i="0" dirty="0" err="1">
                <a:solidFill>
                  <a:srgbClr val="002060"/>
                </a:solidFill>
                <a:effectLst/>
                <a:latin typeface="-apple-system"/>
              </a:rPr>
              <a:t>ispisuje</a:t>
            </a:r>
            <a:r>
              <a:rPr lang="en-US" b="0" i="0" dirty="0">
                <a:solidFill>
                  <a:srgbClr val="002060"/>
                </a:solidFill>
                <a:effectLst/>
                <a:latin typeface="-apple-system"/>
              </a:rPr>
              <a:t> </a:t>
            </a:r>
            <a:r>
              <a:rPr lang="en-US" b="0" i="0" dirty="0" err="1">
                <a:solidFill>
                  <a:srgbClr val="002060"/>
                </a:solidFill>
                <a:effectLst/>
                <a:latin typeface="-apple-system"/>
              </a:rPr>
              <a:t>rezultat</a:t>
            </a:r>
            <a:r>
              <a:rPr lang="en-US" b="0" i="0" dirty="0">
                <a:solidFill>
                  <a:srgbClr val="002060"/>
                </a:solidFill>
                <a:effectLst/>
                <a:latin typeface="-apple-system"/>
              </a:rPr>
              <a:t> u </a:t>
            </a:r>
            <a:r>
              <a:rPr lang="en-US" b="0" i="0" dirty="0" err="1">
                <a:solidFill>
                  <a:srgbClr val="002060"/>
                </a:solidFill>
                <a:effectLst/>
                <a:latin typeface="-apple-system"/>
              </a:rPr>
              <a:t>obliku</a:t>
            </a:r>
            <a:r>
              <a:rPr lang="en-US" b="0" i="0" dirty="0">
                <a:solidFill>
                  <a:srgbClr val="002060"/>
                </a:solidFill>
                <a:effectLst/>
                <a:latin typeface="-apple-system"/>
              </a:rPr>
              <a:t>: „</a:t>
            </a:r>
            <a:r>
              <a:rPr lang="en-US" b="0" i="0" dirty="0" err="1">
                <a:solidFill>
                  <a:srgbClr val="002060"/>
                </a:solidFill>
                <a:effectLst/>
                <a:latin typeface="-apple-system"/>
              </a:rPr>
              <a:t>Rezultat</a:t>
            </a:r>
            <a:r>
              <a:rPr lang="en-US" b="0" i="0" dirty="0">
                <a:solidFill>
                  <a:srgbClr val="002060"/>
                </a:solidFill>
                <a:effectLst/>
                <a:latin typeface="-apple-system"/>
              </a:rPr>
              <a:t>: [</a:t>
            </a:r>
            <a:r>
              <a:rPr lang="en-US" b="0" i="0" dirty="0" err="1">
                <a:solidFill>
                  <a:srgbClr val="002060"/>
                </a:solidFill>
                <a:effectLst/>
                <a:latin typeface="-apple-system"/>
              </a:rPr>
              <a:t>rezultat</a:t>
            </a:r>
            <a:r>
              <a:rPr lang="en-US" b="0" i="0" dirty="0">
                <a:solidFill>
                  <a:srgbClr val="002060"/>
                </a:solidFill>
                <a:effectLst/>
                <a:latin typeface="-apple-system"/>
              </a:rPr>
              <a:t>]“.</a:t>
            </a:r>
            <a:endParaRPr lang="hr-HR" dirty="0">
              <a:solidFill>
                <a:srgbClr val="002060"/>
              </a:solidFill>
            </a:endParaRPr>
          </a:p>
        </p:txBody>
      </p:sp>
      <p:sp>
        <p:nvSpPr>
          <p:cNvPr id="4" name="Slide Number Placeholder 3">
            <a:extLst>
              <a:ext uri="{FF2B5EF4-FFF2-40B4-BE49-F238E27FC236}">
                <a16:creationId xmlns:a16="http://schemas.microsoft.com/office/drawing/2014/main" id="{18ABE5B9-A082-EB1D-BE82-1EA86BDC57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a:t>
            </a:fld>
            <a:endParaRPr lang="hr-HR"/>
          </a:p>
        </p:txBody>
      </p:sp>
    </p:spTree>
    <p:extLst>
      <p:ext uri="{BB962C8B-B14F-4D97-AF65-F5344CB8AC3E}">
        <p14:creationId xmlns:p14="http://schemas.microsoft.com/office/powerpoint/2010/main" val="1535013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4E904-AD6F-E43A-3D0A-6F0781CED9A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79D8F5-BEB8-93DC-BF0D-364A31FF23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30</a:t>
            </a:fld>
            <a:endParaRPr lang="hr-HR"/>
          </a:p>
        </p:txBody>
      </p:sp>
      <p:pic>
        <p:nvPicPr>
          <p:cNvPr id="4" name="Picture 3">
            <a:extLst>
              <a:ext uri="{FF2B5EF4-FFF2-40B4-BE49-F238E27FC236}">
                <a16:creationId xmlns:a16="http://schemas.microsoft.com/office/drawing/2014/main" id="{46538793-8152-477F-ADEE-318122EAE211}"/>
              </a:ext>
            </a:extLst>
          </p:cNvPr>
          <p:cNvPicPr>
            <a:picLocks noChangeAspect="1"/>
          </p:cNvPicPr>
          <p:nvPr/>
        </p:nvPicPr>
        <p:blipFill>
          <a:blip r:embed="rId2"/>
          <a:stretch>
            <a:fillRect/>
          </a:stretch>
        </p:blipFill>
        <p:spPr>
          <a:xfrm>
            <a:off x="0" y="1322760"/>
            <a:ext cx="12192000" cy="5535240"/>
          </a:xfrm>
          <a:prstGeom prst="rect">
            <a:avLst/>
          </a:prstGeom>
        </p:spPr>
      </p:pic>
    </p:spTree>
    <p:extLst>
      <p:ext uri="{BB962C8B-B14F-4D97-AF65-F5344CB8AC3E}">
        <p14:creationId xmlns:p14="http://schemas.microsoft.com/office/powerpoint/2010/main" val="3431655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14C13-F6C1-9797-D556-B9F434ABFC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8F1FB-C6D0-6874-92A1-2E2F58015A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31</a:t>
            </a:fld>
            <a:endParaRPr lang="hr-HR"/>
          </a:p>
        </p:txBody>
      </p:sp>
      <p:pic>
        <p:nvPicPr>
          <p:cNvPr id="4" name="Picture 3">
            <a:extLst>
              <a:ext uri="{FF2B5EF4-FFF2-40B4-BE49-F238E27FC236}">
                <a16:creationId xmlns:a16="http://schemas.microsoft.com/office/drawing/2014/main" id="{C5C54D58-B22D-EE7A-2C5E-A64EE8EE0468}"/>
              </a:ext>
            </a:extLst>
          </p:cNvPr>
          <p:cNvPicPr>
            <a:picLocks noChangeAspect="1"/>
          </p:cNvPicPr>
          <p:nvPr/>
        </p:nvPicPr>
        <p:blipFill>
          <a:blip r:embed="rId2"/>
          <a:stretch>
            <a:fillRect/>
          </a:stretch>
        </p:blipFill>
        <p:spPr>
          <a:xfrm>
            <a:off x="0" y="1540778"/>
            <a:ext cx="12192000" cy="4346713"/>
          </a:xfrm>
          <a:prstGeom prst="rect">
            <a:avLst/>
          </a:prstGeom>
        </p:spPr>
      </p:pic>
    </p:spTree>
    <p:extLst>
      <p:ext uri="{BB962C8B-B14F-4D97-AF65-F5344CB8AC3E}">
        <p14:creationId xmlns:p14="http://schemas.microsoft.com/office/powerpoint/2010/main" val="2069528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A3F2F-21F5-CA5E-9AD4-23AADC18F9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611194-F262-755D-695A-4D8A01C1AF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32</a:t>
            </a:fld>
            <a:endParaRPr lang="hr-HR"/>
          </a:p>
        </p:txBody>
      </p:sp>
      <p:pic>
        <p:nvPicPr>
          <p:cNvPr id="4" name="Picture 3">
            <a:extLst>
              <a:ext uri="{FF2B5EF4-FFF2-40B4-BE49-F238E27FC236}">
                <a16:creationId xmlns:a16="http://schemas.microsoft.com/office/drawing/2014/main" id="{3ED769D7-6C0B-F1AD-6435-C6CC6B1F04F6}"/>
              </a:ext>
            </a:extLst>
          </p:cNvPr>
          <p:cNvPicPr>
            <a:picLocks noChangeAspect="1"/>
          </p:cNvPicPr>
          <p:nvPr/>
        </p:nvPicPr>
        <p:blipFill>
          <a:blip r:embed="rId2"/>
          <a:stretch>
            <a:fillRect/>
          </a:stretch>
        </p:blipFill>
        <p:spPr>
          <a:xfrm>
            <a:off x="49161" y="1318591"/>
            <a:ext cx="12192000" cy="5539409"/>
          </a:xfrm>
          <a:prstGeom prst="rect">
            <a:avLst/>
          </a:prstGeom>
        </p:spPr>
      </p:pic>
    </p:spTree>
    <p:extLst>
      <p:ext uri="{BB962C8B-B14F-4D97-AF65-F5344CB8AC3E}">
        <p14:creationId xmlns:p14="http://schemas.microsoft.com/office/powerpoint/2010/main" val="2981824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EE4A8-34D6-3A49-D719-643B71AB1C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7D54B-2A33-D705-529F-0CF5E5E5D300}"/>
              </a:ext>
            </a:extLst>
          </p:cNvPr>
          <p:cNvSpPr>
            <a:spLocks noGrp="1"/>
          </p:cNvSpPr>
          <p:nvPr>
            <p:ph type="title"/>
          </p:nvPr>
        </p:nvSpPr>
        <p:spPr/>
        <p:txBody>
          <a:bodyPr/>
          <a:lstStyle/>
          <a:p>
            <a:r>
              <a:rPr lang="hr-HR" dirty="0">
                <a:solidFill>
                  <a:srgbClr val="002060"/>
                </a:solidFill>
              </a:rPr>
              <a:t>Zadatak 3</a:t>
            </a:r>
            <a:endParaRPr lang="en-US" dirty="0">
              <a:solidFill>
                <a:srgbClr val="002060"/>
              </a:solidFill>
            </a:endParaRPr>
          </a:p>
        </p:txBody>
      </p:sp>
      <p:sp>
        <p:nvSpPr>
          <p:cNvPr id="3" name="Text Placeholder 2">
            <a:extLst>
              <a:ext uri="{FF2B5EF4-FFF2-40B4-BE49-F238E27FC236}">
                <a16:creationId xmlns:a16="http://schemas.microsoft.com/office/drawing/2014/main" id="{F29B187C-EB68-388C-FF85-768CF2F5FEA3}"/>
              </a:ext>
            </a:extLst>
          </p:cNvPr>
          <p:cNvSpPr>
            <a:spLocks noGrp="1"/>
          </p:cNvSpPr>
          <p:nvPr>
            <p:ph type="body" idx="1"/>
          </p:nvPr>
        </p:nvSpPr>
        <p:spPr/>
        <p:txBody>
          <a:bodyPr/>
          <a:lstStyle/>
          <a:p>
            <a:r>
              <a:rPr lang="hr-HR" dirty="0">
                <a:solidFill>
                  <a:srgbClr val="002060"/>
                </a:solidFill>
              </a:rPr>
              <a:t>Ivan i Marija čekaju Novu godinu i kako bi skratili vrijeme izmislili su novu igru. U ovoj igri program im daje neki preddefinirani broj a zadatak igrača je da nađu 2 broja čiji je umnožak najbliži traženom broju. Prema pravilima zabranjeno je kao jedan od faktora koristiti broj 1. </a:t>
            </a:r>
          </a:p>
          <a:p>
            <a:r>
              <a:rPr lang="hr-HR" dirty="0">
                <a:solidFill>
                  <a:srgbClr val="002060"/>
                </a:solidFill>
              </a:rPr>
              <a:t>Igrač koji bude najbliži zadanom broju pobjeđuje</a:t>
            </a:r>
          </a:p>
        </p:txBody>
      </p:sp>
      <p:sp>
        <p:nvSpPr>
          <p:cNvPr id="4" name="Slide Number Placeholder 3">
            <a:extLst>
              <a:ext uri="{FF2B5EF4-FFF2-40B4-BE49-F238E27FC236}">
                <a16:creationId xmlns:a16="http://schemas.microsoft.com/office/drawing/2014/main" id="{DDBB1409-F0BC-8CBD-03F6-535B0FF7E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33</a:t>
            </a:fld>
            <a:endParaRPr lang="hr-HR"/>
          </a:p>
        </p:txBody>
      </p:sp>
    </p:spTree>
    <p:extLst>
      <p:ext uri="{BB962C8B-B14F-4D97-AF65-F5344CB8AC3E}">
        <p14:creationId xmlns:p14="http://schemas.microsoft.com/office/powerpoint/2010/main" val="1262605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A9343-1DA9-5155-CFDF-41824F1C7C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D598E9-051E-A447-EF59-4980903CC0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34</a:t>
            </a:fld>
            <a:endParaRPr lang="hr-HR"/>
          </a:p>
        </p:txBody>
      </p:sp>
      <p:sp>
        <p:nvSpPr>
          <p:cNvPr id="5" name="Rectangle 4">
            <a:extLst>
              <a:ext uri="{FF2B5EF4-FFF2-40B4-BE49-F238E27FC236}">
                <a16:creationId xmlns:a16="http://schemas.microsoft.com/office/drawing/2014/main" id="{75077BC4-A366-413D-85D1-B47FE1796602}"/>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86125875-5F62-34B4-92EC-170E0680788C}"/>
              </a:ext>
            </a:extLst>
          </p:cNvPr>
          <p:cNvSpPr>
            <a:spLocks noGrp="1"/>
          </p:cNvSpPr>
          <p:nvPr>
            <p:ph type="body" idx="1"/>
          </p:nvPr>
        </p:nvSpPr>
        <p:spPr>
          <a:xfrm>
            <a:off x="2381865" y="3533414"/>
            <a:ext cx="2268794" cy="721033"/>
          </a:xfrm>
        </p:spPr>
        <p:txBody>
          <a:bodyPr/>
          <a:lstStyle/>
          <a:p>
            <a:pPr marL="114300" indent="0">
              <a:buNone/>
            </a:pPr>
            <a:r>
              <a:rPr lang="hr-HR" b="0" i="0" dirty="0">
                <a:solidFill>
                  <a:srgbClr val="002060"/>
                </a:solidFill>
                <a:effectLst/>
                <a:latin typeface="-apple-system"/>
              </a:rPr>
              <a:t>Argumenti</a:t>
            </a:r>
            <a:endParaRPr lang="hr-HR" dirty="0">
              <a:solidFill>
                <a:srgbClr val="002060"/>
              </a:solidFill>
            </a:endParaRPr>
          </a:p>
        </p:txBody>
      </p:sp>
      <p:sp>
        <p:nvSpPr>
          <p:cNvPr id="10" name="Text Placeholder 2">
            <a:extLst>
              <a:ext uri="{FF2B5EF4-FFF2-40B4-BE49-F238E27FC236}">
                <a16:creationId xmlns:a16="http://schemas.microsoft.com/office/drawing/2014/main" id="{051D9D8E-BE79-3C42-D443-97FD9E39136D}"/>
              </a:ext>
            </a:extLst>
          </p:cNvPr>
          <p:cNvSpPr txBox="1">
            <a:spLocks/>
          </p:cNvSpPr>
          <p:nvPr/>
        </p:nvSpPr>
        <p:spPr>
          <a:xfrm>
            <a:off x="4994787" y="3533414"/>
            <a:ext cx="2418735"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latin typeface="-apple-system"/>
              </a:rPr>
              <a:t>Funkcija</a:t>
            </a:r>
            <a:endParaRPr lang="hr-HR" dirty="0">
              <a:solidFill>
                <a:srgbClr val="002060"/>
              </a:solidFill>
            </a:endParaRPr>
          </a:p>
        </p:txBody>
      </p:sp>
      <p:sp>
        <p:nvSpPr>
          <p:cNvPr id="11" name="Text Placeholder 2">
            <a:extLst>
              <a:ext uri="{FF2B5EF4-FFF2-40B4-BE49-F238E27FC236}">
                <a16:creationId xmlns:a16="http://schemas.microsoft.com/office/drawing/2014/main" id="{E6C5ED06-A5A0-5EE1-40E0-FA5E34FFE05F}"/>
              </a:ext>
            </a:extLst>
          </p:cNvPr>
          <p:cNvSpPr txBox="1">
            <a:spLocks/>
          </p:cNvSpPr>
          <p:nvPr/>
        </p:nvSpPr>
        <p:spPr>
          <a:xfrm>
            <a:off x="7929715" y="3533414"/>
            <a:ext cx="2268794"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Rezult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8C0E54A1-7656-3B3A-063F-AB869FFAE66A}"/>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1E8CBE0B-E5BE-5A06-6620-8C9E229BF603}"/>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9486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95FD5-8EC8-67C0-FAC2-EC0E4E3750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5893CE-3520-7A75-9F27-BFA6848C03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35</a:t>
            </a:fld>
            <a:endParaRPr lang="hr-HR"/>
          </a:p>
        </p:txBody>
      </p:sp>
      <p:pic>
        <p:nvPicPr>
          <p:cNvPr id="4" name="Picture 3">
            <a:extLst>
              <a:ext uri="{FF2B5EF4-FFF2-40B4-BE49-F238E27FC236}">
                <a16:creationId xmlns:a16="http://schemas.microsoft.com/office/drawing/2014/main" id="{528778E7-65B9-68E9-9BDA-681EBB28755A}"/>
              </a:ext>
            </a:extLst>
          </p:cNvPr>
          <p:cNvPicPr>
            <a:picLocks noChangeAspect="1"/>
          </p:cNvPicPr>
          <p:nvPr/>
        </p:nvPicPr>
        <p:blipFill>
          <a:blip r:embed="rId2"/>
          <a:stretch>
            <a:fillRect/>
          </a:stretch>
        </p:blipFill>
        <p:spPr>
          <a:xfrm>
            <a:off x="0" y="1647092"/>
            <a:ext cx="12192000" cy="3563815"/>
          </a:xfrm>
          <a:prstGeom prst="rect">
            <a:avLst/>
          </a:prstGeom>
        </p:spPr>
      </p:pic>
    </p:spTree>
    <p:extLst>
      <p:ext uri="{BB962C8B-B14F-4D97-AF65-F5344CB8AC3E}">
        <p14:creationId xmlns:p14="http://schemas.microsoft.com/office/powerpoint/2010/main" val="2710884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D7EA1-1A67-82E6-E1E2-5C52740A47D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7E9C7A-3C46-9EC1-C0B5-5DE87526F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36</a:t>
            </a:fld>
            <a:endParaRPr lang="hr-HR"/>
          </a:p>
        </p:txBody>
      </p:sp>
      <p:pic>
        <p:nvPicPr>
          <p:cNvPr id="4" name="Picture 3">
            <a:extLst>
              <a:ext uri="{FF2B5EF4-FFF2-40B4-BE49-F238E27FC236}">
                <a16:creationId xmlns:a16="http://schemas.microsoft.com/office/drawing/2014/main" id="{370E54E5-7F80-29D1-8459-648824DA21BC}"/>
              </a:ext>
            </a:extLst>
          </p:cNvPr>
          <p:cNvPicPr>
            <a:picLocks noChangeAspect="1"/>
          </p:cNvPicPr>
          <p:nvPr/>
        </p:nvPicPr>
        <p:blipFill>
          <a:blip r:embed="rId2"/>
          <a:stretch>
            <a:fillRect/>
          </a:stretch>
        </p:blipFill>
        <p:spPr>
          <a:xfrm>
            <a:off x="0" y="1647092"/>
            <a:ext cx="12192000" cy="3563815"/>
          </a:xfrm>
          <a:prstGeom prst="rect">
            <a:avLst/>
          </a:prstGeom>
        </p:spPr>
      </p:pic>
    </p:spTree>
    <p:extLst>
      <p:ext uri="{BB962C8B-B14F-4D97-AF65-F5344CB8AC3E}">
        <p14:creationId xmlns:p14="http://schemas.microsoft.com/office/powerpoint/2010/main" val="3903666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BB233-B87E-9C6A-691B-B2C21BD6316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D09679-6D82-826F-3370-E849DBAEA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37</a:t>
            </a:fld>
            <a:endParaRPr lang="hr-HR"/>
          </a:p>
        </p:txBody>
      </p:sp>
      <p:pic>
        <p:nvPicPr>
          <p:cNvPr id="4" name="Picture 3">
            <a:extLst>
              <a:ext uri="{FF2B5EF4-FFF2-40B4-BE49-F238E27FC236}">
                <a16:creationId xmlns:a16="http://schemas.microsoft.com/office/drawing/2014/main" id="{8EEB9342-C7FE-610C-DBCA-47A8362872D7}"/>
              </a:ext>
            </a:extLst>
          </p:cNvPr>
          <p:cNvPicPr>
            <a:picLocks noChangeAspect="1"/>
          </p:cNvPicPr>
          <p:nvPr/>
        </p:nvPicPr>
        <p:blipFill>
          <a:blip r:embed="rId2"/>
          <a:stretch>
            <a:fillRect/>
          </a:stretch>
        </p:blipFill>
        <p:spPr>
          <a:xfrm>
            <a:off x="98322" y="1141290"/>
            <a:ext cx="12192000" cy="5580185"/>
          </a:xfrm>
          <a:prstGeom prst="rect">
            <a:avLst/>
          </a:prstGeom>
        </p:spPr>
      </p:pic>
    </p:spTree>
    <p:extLst>
      <p:ext uri="{BB962C8B-B14F-4D97-AF65-F5344CB8AC3E}">
        <p14:creationId xmlns:p14="http://schemas.microsoft.com/office/powerpoint/2010/main" val="307695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F57D9-2452-13C9-DA09-BE935CA1A5F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24C45-5061-BB8E-C664-FA74544208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38</a:t>
            </a:fld>
            <a:endParaRPr lang="hr-HR"/>
          </a:p>
        </p:txBody>
      </p:sp>
      <p:pic>
        <p:nvPicPr>
          <p:cNvPr id="4" name="Picture 3">
            <a:extLst>
              <a:ext uri="{FF2B5EF4-FFF2-40B4-BE49-F238E27FC236}">
                <a16:creationId xmlns:a16="http://schemas.microsoft.com/office/drawing/2014/main" id="{8F754D1E-EA0C-9F92-B552-E6C60FA9B8D3}"/>
              </a:ext>
            </a:extLst>
          </p:cNvPr>
          <p:cNvPicPr>
            <a:picLocks noChangeAspect="1"/>
          </p:cNvPicPr>
          <p:nvPr/>
        </p:nvPicPr>
        <p:blipFill>
          <a:blip r:embed="rId2"/>
          <a:stretch>
            <a:fillRect/>
          </a:stretch>
        </p:blipFill>
        <p:spPr>
          <a:xfrm>
            <a:off x="0" y="1087032"/>
            <a:ext cx="12192000" cy="6119446"/>
          </a:xfrm>
          <a:prstGeom prst="rect">
            <a:avLst/>
          </a:prstGeom>
        </p:spPr>
      </p:pic>
    </p:spTree>
    <p:extLst>
      <p:ext uri="{BB962C8B-B14F-4D97-AF65-F5344CB8AC3E}">
        <p14:creationId xmlns:p14="http://schemas.microsoft.com/office/powerpoint/2010/main" val="2273088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46BCD-C713-FCA6-0F95-E669198C0E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CA1A37-52D1-67E9-DA4B-5FB0C4EDD9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39</a:t>
            </a:fld>
            <a:endParaRPr lang="hr-HR"/>
          </a:p>
        </p:txBody>
      </p:sp>
      <p:pic>
        <p:nvPicPr>
          <p:cNvPr id="4" name="Picture 3">
            <a:extLst>
              <a:ext uri="{FF2B5EF4-FFF2-40B4-BE49-F238E27FC236}">
                <a16:creationId xmlns:a16="http://schemas.microsoft.com/office/drawing/2014/main" id="{A42E888D-4E7E-1EE8-F00B-12821E60017B}"/>
              </a:ext>
            </a:extLst>
          </p:cNvPr>
          <p:cNvPicPr>
            <a:picLocks noChangeAspect="1"/>
          </p:cNvPicPr>
          <p:nvPr/>
        </p:nvPicPr>
        <p:blipFill>
          <a:blip r:embed="rId2"/>
          <a:stretch>
            <a:fillRect/>
          </a:stretch>
        </p:blipFill>
        <p:spPr>
          <a:xfrm>
            <a:off x="0" y="1576065"/>
            <a:ext cx="12192000" cy="3705870"/>
          </a:xfrm>
          <a:prstGeom prst="rect">
            <a:avLst/>
          </a:prstGeom>
        </p:spPr>
      </p:pic>
    </p:spTree>
    <p:extLst>
      <p:ext uri="{BB962C8B-B14F-4D97-AF65-F5344CB8AC3E}">
        <p14:creationId xmlns:p14="http://schemas.microsoft.com/office/powerpoint/2010/main" val="166441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DACF5B-3267-A483-9F4E-78ED56FDEC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4</a:t>
            </a:fld>
            <a:endParaRPr lang="hr-HR"/>
          </a:p>
        </p:txBody>
      </p:sp>
      <p:sp>
        <p:nvSpPr>
          <p:cNvPr id="5" name="Rectangle 4">
            <a:extLst>
              <a:ext uri="{FF2B5EF4-FFF2-40B4-BE49-F238E27FC236}">
                <a16:creationId xmlns:a16="http://schemas.microsoft.com/office/drawing/2014/main" id="{65027A7E-015A-F34C-83A4-2F9F1A08C8C6}"/>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E4FFA19E-B263-1768-49C8-68F36F307BAD}"/>
              </a:ext>
            </a:extLst>
          </p:cNvPr>
          <p:cNvSpPr>
            <a:spLocks noGrp="1"/>
          </p:cNvSpPr>
          <p:nvPr>
            <p:ph type="body" idx="1"/>
          </p:nvPr>
        </p:nvSpPr>
        <p:spPr>
          <a:xfrm>
            <a:off x="2381865" y="3533414"/>
            <a:ext cx="2268794" cy="721033"/>
          </a:xfrm>
        </p:spPr>
        <p:txBody>
          <a:bodyPr/>
          <a:lstStyle/>
          <a:p>
            <a:pPr marL="114300" indent="0">
              <a:buNone/>
            </a:pPr>
            <a:r>
              <a:rPr lang="hr-HR" b="0" i="0" dirty="0">
                <a:solidFill>
                  <a:srgbClr val="002060"/>
                </a:solidFill>
                <a:effectLst/>
                <a:latin typeface="-apple-system"/>
              </a:rPr>
              <a:t>Argumenti</a:t>
            </a:r>
            <a:endParaRPr lang="hr-HR" dirty="0">
              <a:solidFill>
                <a:srgbClr val="002060"/>
              </a:solidFill>
            </a:endParaRPr>
          </a:p>
        </p:txBody>
      </p:sp>
      <p:sp>
        <p:nvSpPr>
          <p:cNvPr id="10" name="Text Placeholder 2">
            <a:extLst>
              <a:ext uri="{FF2B5EF4-FFF2-40B4-BE49-F238E27FC236}">
                <a16:creationId xmlns:a16="http://schemas.microsoft.com/office/drawing/2014/main" id="{501D46A9-6FC9-FCBC-C1FA-E6E03D28F924}"/>
              </a:ext>
            </a:extLst>
          </p:cNvPr>
          <p:cNvSpPr txBox="1">
            <a:spLocks/>
          </p:cNvSpPr>
          <p:nvPr/>
        </p:nvSpPr>
        <p:spPr>
          <a:xfrm>
            <a:off x="4994787" y="3533414"/>
            <a:ext cx="2418735"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latin typeface="-apple-system"/>
              </a:rPr>
              <a:t>Funkcija</a:t>
            </a:r>
            <a:endParaRPr lang="hr-HR" dirty="0">
              <a:solidFill>
                <a:srgbClr val="002060"/>
              </a:solidFill>
            </a:endParaRPr>
          </a:p>
        </p:txBody>
      </p:sp>
      <p:sp>
        <p:nvSpPr>
          <p:cNvPr id="11" name="Text Placeholder 2">
            <a:extLst>
              <a:ext uri="{FF2B5EF4-FFF2-40B4-BE49-F238E27FC236}">
                <a16:creationId xmlns:a16="http://schemas.microsoft.com/office/drawing/2014/main" id="{432331A6-DEEE-4D82-BFF4-650D5BF17B72}"/>
              </a:ext>
            </a:extLst>
          </p:cNvPr>
          <p:cNvSpPr txBox="1">
            <a:spLocks/>
          </p:cNvSpPr>
          <p:nvPr/>
        </p:nvSpPr>
        <p:spPr>
          <a:xfrm>
            <a:off x="7929715" y="3533414"/>
            <a:ext cx="2268794"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Rezult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4BD7E3CA-F068-8ACD-C489-DD35563D4E89}"/>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8D3B0381-A3AC-4551-0551-537D5F91F033}"/>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22378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0C3CFC-8D14-EDF8-2875-D7959B3CA0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40</a:t>
            </a:fld>
            <a:endParaRPr lang="hr-HR"/>
          </a:p>
        </p:txBody>
      </p:sp>
      <p:pic>
        <p:nvPicPr>
          <p:cNvPr id="6" name="Picture 5">
            <a:extLst>
              <a:ext uri="{FF2B5EF4-FFF2-40B4-BE49-F238E27FC236}">
                <a16:creationId xmlns:a16="http://schemas.microsoft.com/office/drawing/2014/main" id="{FE9E3CB3-FA9B-176A-7916-CE7DCA42CA3D}"/>
              </a:ext>
            </a:extLst>
          </p:cNvPr>
          <p:cNvPicPr>
            <a:picLocks noChangeAspect="1"/>
          </p:cNvPicPr>
          <p:nvPr/>
        </p:nvPicPr>
        <p:blipFill>
          <a:blip r:embed="rId2"/>
          <a:stretch>
            <a:fillRect/>
          </a:stretch>
        </p:blipFill>
        <p:spPr>
          <a:xfrm>
            <a:off x="157316" y="1454009"/>
            <a:ext cx="12192000" cy="4764690"/>
          </a:xfrm>
          <a:prstGeom prst="rect">
            <a:avLst/>
          </a:prstGeom>
        </p:spPr>
      </p:pic>
    </p:spTree>
    <p:extLst>
      <p:ext uri="{BB962C8B-B14F-4D97-AF65-F5344CB8AC3E}">
        <p14:creationId xmlns:p14="http://schemas.microsoft.com/office/powerpoint/2010/main" val="3751770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CD74E-F6F6-ABC7-8925-BAC51E48460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0353-F24D-3257-E1CE-5CDFAB07B4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41</a:t>
            </a:fld>
            <a:endParaRPr lang="hr-HR"/>
          </a:p>
        </p:txBody>
      </p:sp>
      <p:pic>
        <p:nvPicPr>
          <p:cNvPr id="6" name="Picture 5">
            <a:extLst>
              <a:ext uri="{FF2B5EF4-FFF2-40B4-BE49-F238E27FC236}">
                <a16:creationId xmlns:a16="http://schemas.microsoft.com/office/drawing/2014/main" id="{8A47FF3F-F640-BEB5-5D81-75DA287941C5}"/>
              </a:ext>
            </a:extLst>
          </p:cNvPr>
          <p:cNvPicPr>
            <a:picLocks noChangeAspect="1"/>
          </p:cNvPicPr>
          <p:nvPr/>
        </p:nvPicPr>
        <p:blipFill>
          <a:blip r:embed="rId2"/>
          <a:stretch>
            <a:fillRect/>
          </a:stretch>
        </p:blipFill>
        <p:spPr>
          <a:xfrm>
            <a:off x="0" y="1479274"/>
            <a:ext cx="12192000" cy="4764690"/>
          </a:xfrm>
          <a:prstGeom prst="rect">
            <a:avLst/>
          </a:prstGeom>
        </p:spPr>
      </p:pic>
    </p:spTree>
    <p:extLst>
      <p:ext uri="{BB962C8B-B14F-4D97-AF65-F5344CB8AC3E}">
        <p14:creationId xmlns:p14="http://schemas.microsoft.com/office/powerpoint/2010/main" val="2685138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59402-8ADD-CD3E-1E4B-79CF29B209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FFDF31-AFAF-B157-E9BC-E253006229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42</a:t>
            </a:fld>
            <a:endParaRPr lang="hr-HR"/>
          </a:p>
        </p:txBody>
      </p:sp>
      <p:pic>
        <p:nvPicPr>
          <p:cNvPr id="4" name="Picture 3">
            <a:extLst>
              <a:ext uri="{FF2B5EF4-FFF2-40B4-BE49-F238E27FC236}">
                <a16:creationId xmlns:a16="http://schemas.microsoft.com/office/drawing/2014/main" id="{D76B19B7-56C3-4581-E00B-3E3CC2F53A9D}"/>
              </a:ext>
            </a:extLst>
          </p:cNvPr>
          <p:cNvPicPr>
            <a:picLocks noChangeAspect="1"/>
          </p:cNvPicPr>
          <p:nvPr/>
        </p:nvPicPr>
        <p:blipFill>
          <a:blip r:embed="rId2"/>
          <a:stretch>
            <a:fillRect/>
          </a:stretch>
        </p:blipFill>
        <p:spPr>
          <a:xfrm>
            <a:off x="157316" y="1291981"/>
            <a:ext cx="12192000" cy="5064369"/>
          </a:xfrm>
          <a:prstGeom prst="rect">
            <a:avLst/>
          </a:prstGeom>
        </p:spPr>
      </p:pic>
    </p:spTree>
    <p:extLst>
      <p:ext uri="{BB962C8B-B14F-4D97-AF65-F5344CB8AC3E}">
        <p14:creationId xmlns:p14="http://schemas.microsoft.com/office/powerpoint/2010/main" val="914201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258B5-DDF9-EECC-C717-66AC30D6A2A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F10EB5-4F7E-1A44-1053-36C628419D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43</a:t>
            </a:fld>
            <a:endParaRPr lang="hr-HR"/>
          </a:p>
        </p:txBody>
      </p:sp>
      <p:pic>
        <p:nvPicPr>
          <p:cNvPr id="4" name="Picture 3">
            <a:extLst>
              <a:ext uri="{FF2B5EF4-FFF2-40B4-BE49-F238E27FC236}">
                <a16:creationId xmlns:a16="http://schemas.microsoft.com/office/drawing/2014/main" id="{A4B21971-6670-84CC-5788-564A1CD1D53C}"/>
              </a:ext>
            </a:extLst>
          </p:cNvPr>
          <p:cNvPicPr>
            <a:picLocks noChangeAspect="1"/>
          </p:cNvPicPr>
          <p:nvPr/>
        </p:nvPicPr>
        <p:blipFill>
          <a:blip r:embed="rId2"/>
          <a:stretch>
            <a:fillRect/>
          </a:stretch>
        </p:blipFill>
        <p:spPr>
          <a:xfrm>
            <a:off x="0" y="1291981"/>
            <a:ext cx="12192000" cy="5064369"/>
          </a:xfrm>
          <a:prstGeom prst="rect">
            <a:avLst/>
          </a:prstGeom>
        </p:spPr>
      </p:pic>
    </p:spTree>
    <p:extLst>
      <p:ext uri="{BB962C8B-B14F-4D97-AF65-F5344CB8AC3E}">
        <p14:creationId xmlns:p14="http://schemas.microsoft.com/office/powerpoint/2010/main" val="2996113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19E01-1FAE-B382-6D5A-879F94376B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B1C089-69FF-D337-ADF7-66031C8657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44</a:t>
            </a:fld>
            <a:endParaRPr lang="hr-HR"/>
          </a:p>
        </p:txBody>
      </p:sp>
      <p:pic>
        <p:nvPicPr>
          <p:cNvPr id="4" name="Picture 3">
            <a:extLst>
              <a:ext uri="{FF2B5EF4-FFF2-40B4-BE49-F238E27FC236}">
                <a16:creationId xmlns:a16="http://schemas.microsoft.com/office/drawing/2014/main" id="{75D7120A-7994-28D9-C9EC-1061633A12B0}"/>
              </a:ext>
            </a:extLst>
          </p:cNvPr>
          <p:cNvPicPr>
            <a:picLocks noChangeAspect="1"/>
          </p:cNvPicPr>
          <p:nvPr/>
        </p:nvPicPr>
        <p:blipFill>
          <a:blip r:embed="rId2"/>
          <a:stretch>
            <a:fillRect/>
          </a:stretch>
        </p:blipFill>
        <p:spPr>
          <a:xfrm>
            <a:off x="0" y="1277815"/>
            <a:ext cx="12192000" cy="5580185"/>
          </a:xfrm>
          <a:prstGeom prst="rect">
            <a:avLst/>
          </a:prstGeom>
        </p:spPr>
      </p:pic>
    </p:spTree>
    <p:extLst>
      <p:ext uri="{BB962C8B-B14F-4D97-AF65-F5344CB8AC3E}">
        <p14:creationId xmlns:p14="http://schemas.microsoft.com/office/powerpoint/2010/main" val="347185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E50EF-6C38-5CB8-50F8-F5FD7D330A5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B26E57-B83A-45CB-E9A5-0212C47B31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45</a:t>
            </a:fld>
            <a:endParaRPr lang="hr-HR"/>
          </a:p>
        </p:txBody>
      </p:sp>
      <p:pic>
        <p:nvPicPr>
          <p:cNvPr id="4" name="Picture 3">
            <a:extLst>
              <a:ext uri="{FF2B5EF4-FFF2-40B4-BE49-F238E27FC236}">
                <a16:creationId xmlns:a16="http://schemas.microsoft.com/office/drawing/2014/main" id="{8EBE9181-99FB-D031-283D-9A8236BBB86B}"/>
              </a:ext>
            </a:extLst>
          </p:cNvPr>
          <p:cNvPicPr>
            <a:picLocks noChangeAspect="1"/>
          </p:cNvPicPr>
          <p:nvPr/>
        </p:nvPicPr>
        <p:blipFill>
          <a:blip r:embed="rId2"/>
          <a:stretch>
            <a:fillRect/>
          </a:stretch>
        </p:blipFill>
        <p:spPr>
          <a:xfrm>
            <a:off x="1187119" y="1216471"/>
            <a:ext cx="9648030" cy="5808677"/>
          </a:xfrm>
          <a:prstGeom prst="rect">
            <a:avLst/>
          </a:prstGeom>
        </p:spPr>
      </p:pic>
    </p:spTree>
    <p:extLst>
      <p:ext uri="{BB962C8B-B14F-4D97-AF65-F5344CB8AC3E}">
        <p14:creationId xmlns:p14="http://schemas.microsoft.com/office/powerpoint/2010/main" val="8685790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73110-C037-D0DE-E295-44AA4B46DFB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77FB8-A7E5-E726-9073-FC388944E7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46</a:t>
            </a:fld>
            <a:endParaRPr lang="hr-HR"/>
          </a:p>
        </p:txBody>
      </p:sp>
      <p:pic>
        <p:nvPicPr>
          <p:cNvPr id="4" name="Picture 3">
            <a:extLst>
              <a:ext uri="{FF2B5EF4-FFF2-40B4-BE49-F238E27FC236}">
                <a16:creationId xmlns:a16="http://schemas.microsoft.com/office/drawing/2014/main" id="{A1E77EF2-4047-9730-CB47-48AE45C93CC9}"/>
              </a:ext>
            </a:extLst>
          </p:cNvPr>
          <p:cNvPicPr>
            <a:picLocks noChangeAspect="1"/>
          </p:cNvPicPr>
          <p:nvPr/>
        </p:nvPicPr>
        <p:blipFill>
          <a:blip r:embed="rId2"/>
          <a:stretch>
            <a:fillRect/>
          </a:stretch>
        </p:blipFill>
        <p:spPr>
          <a:xfrm>
            <a:off x="2833658" y="0"/>
            <a:ext cx="6524683" cy="6858000"/>
          </a:xfrm>
          <a:prstGeom prst="rect">
            <a:avLst/>
          </a:prstGeom>
        </p:spPr>
      </p:pic>
    </p:spTree>
    <p:extLst>
      <p:ext uri="{BB962C8B-B14F-4D97-AF65-F5344CB8AC3E}">
        <p14:creationId xmlns:p14="http://schemas.microsoft.com/office/powerpoint/2010/main" val="949268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p:nvPr/>
        </p:nvSpPr>
        <p:spPr>
          <a:xfrm>
            <a:off x="366750" y="338475"/>
            <a:ext cx="11316900" cy="556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3000" dirty="0"/>
          </a:p>
          <a:p>
            <a:pPr marL="0" lvl="0" indent="0" algn="ctr" rtl="0">
              <a:spcBef>
                <a:spcPts val="0"/>
              </a:spcBef>
              <a:spcAft>
                <a:spcPts val="0"/>
              </a:spcAft>
              <a:buNone/>
            </a:pPr>
            <a:endParaRPr sz="3000" dirty="0">
              <a:solidFill>
                <a:srgbClr val="002060"/>
              </a:solidFill>
            </a:endParaRPr>
          </a:p>
          <a:p>
            <a:pPr marL="0" lvl="0" indent="0" algn="ctr" rtl="0">
              <a:spcBef>
                <a:spcPts val="0"/>
              </a:spcBef>
              <a:spcAft>
                <a:spcPts val="0"/>
              </a:spcAft>
              <a:buNone/>
            </a:pPr>
            <a:endParaRPr sz="3000" dirty="0">
              <a:solidFill>
                <a:srgbClr val="002060"/>
              </a:solidFill>
            </a:endParaRPr>
          </a:p>
          <a:p>
            <a:pPr marL="0" lvl="0" indent="0" algn="ctr" rtl="0">
              <a:spcBef>
                <a:spcPts val="0"/>
              </a:spcBef>
              <a:spcAft>
                <a:spcPts val="0"/>
              </a:spcAft>
              <a:buNone/>
            </a:pPr>
            <a:endParaRPr sz="3000" dirty="0">
              <a:solidFill>
                <a:srgbClr val="002060"/>
              </a:solidFill>
            </a:endParaRPr>
          </a:p>
          <a:p>
            <a:pPr marL="0" lvl="0" indent="0" algn="ctr" rtl="0">
              <a:spcBef>
                <a:spcPts val="0"/>
              </a:spcBef>
              <a:spcAft>
                <a:spcPts val="0"/>
              </a:spcAft>
              <a:buNone/>
            </a:pPr>
            <a:r>
              <a:rPr lang="hr-HR" sz="3000" dirty="0">
                <a:solidFill>
                  <a:srgbClr val="002060"/>
                </a:solidFill>
              </a:rPr>
              <a:t>Hvala na pozornosti!</a:t>
            </a:r>
            <a:endParaRPr sz="3000" dirty="0"/>
          </a:p>
          <a:p>
            <a:pPr marL="0" lvl="0" indent="0" algn="ctr" rtl="0">
              <a:spcBef>
                <a:spcPts val="0"/>
              </a:spcBef>
              <a:spcAft>
                <a:spcPts val="0"/>
              </a:spcAft>
              <a:buNone/>
            </a:pPr>
            <a:endParaRPr sz="3000" dirty="0"/>
          </a:p>
          <a:p>
            <a:pPr marL="0" lvl="0" indent="0" algn="ctr" rtl="0">
              <a:spcBef>
                <a:spcPts val="0"/>
              </a:spcBef>
              <a:spcAft>
                <a:spcPts val="0"/>
              </a:spcAft>
              <a:buNone/>
            </a:pPr>
            <a:endParaRPr sz="3000" dirty="0"/>
          </a:p>
          <a:p>
            <a:pPr marL="0" lvl="0" indent="0" algn="l" rtl="0">
              <a:spcBef>
                <a:spcPts val="0"/>
              </a:spcBef>
              <a:spcAft>
                <a:spcPts val="0"/>
              </a:spcAft>
              <a:buNone/>
            </a:pPr>
            <a:endParaRPr sz="3000" dirty="0"/>
          </a:p>
          <a:p>
            <a:pPr marL="0" lvl="0" indent="0" algn="ctr" rtl="0">
              <a:lnSpc>
                <a:spcPct val="150000"/>
              </a:lnSpc>
              <a:spcBef>
                <a:spcPts val="0"/>
              </a:spcBef>
              <a:spcAft>
                <a:spcPts val="0"/>
              </a:spcAft>
              <a:buNone/>
            </a:pPr>
            <a:r>
              <a:rPr lang="hr-HR" sz="3000" u="sng" dirty="0">
                <a:solidFill>
                  <a:schemeClr val="hlink"/>
                </a:solidFill>
              </a:rPr>
              <a:t>Blaz.peric@fpmoz.sum.ba</a:t>
            </a:r>
            <a:endParaRPr sz="3000" dirty="0"/>
          </a:p>
          <a:p>
            <a:pPr marL="0" lvl="0" indent="0" algn="l" rtl="0">
              <a:lnSpc>
                <a:spcPct val="150000"/>
              </a:lnSpc>
              <a:spcBef>
                <a:spcPts val="0"/>
              </a:spcBef>
              <a:spcAft>
                <a:spcPts val="0"/>
              </a:spcAft>
              <a:buNone/>
            </a:pPr>
            <a:endParaRPr sz="3000" dirty="0"/>
          </a:p>
          <a:p>
            <a:pPr marL="0" lvl="0" indent="0" algn="l" rtl="0">
              <a:spcBef>
                <a:spcPts val="0"/>
              </a:spcBef>
              <a:spcAft>
                <a:spcPts val="0"/>
              </a:spcAft>
              <a:buNone/>
            </a:pPr>
            <a:endParaRPr sz="3000" dirty="0"/>
          </a:p>
          <a:p>
            <a:pPr marL="0" lvl="0" indent="0" algn="l" rtl="0">
              <a:spcBef>
                <a:spcPts val="0"/>
              </a:spcBef>
              <a:spcAft>
                <a:spcPts val="0"/>
              </a:spcAft>
              <a:buNone/>
            </a:pPr>
            <a:endParaRPr sz="3000" dirty="0"/>
          </a:p>
          <a:p>
            <a:pPr marL="0" lvl="0" indent="0" algn="ctr" rtl="0">
              <a:spcBef>
                <a:spcPts val="0"/>
              </a:spcBef>
              <a:spcAft>
                <a:spcPts val="0"/>
              </a:spcAft>
              <a:buNone/>
            </a:pPr>
            <a:endParaRPr sz="3000" dirty="0"/>
          </a:p>
          <a:p>
            <a:pPr marL="0" lvl="0" indent="0" algn="ctr" rtl="0">
              <a:spcBef>
                <a:spcPts val="0"/>
              </a:spcBef>
              <a:spcAft>
                <a:spcPts val="0"/>
              </a:spcAft>
              <a:buNone/>
            </a:pPr>
            <a:endParaRPr sz="3000" dirty="0"/>
          </a:p>
          <a:p>
            <a:pPr marL="457200" lvl="0" indent="0" algn="l" rtl="0">
              <a:spcBef>
                <a:spcPts val="0"/>
              </a:spcBef>
              <a:spcAft>
                <a:spcPts val="0"/>
              </a:spcAft>
              <a:buNone/>
            </a:pPr>
            <a:endParaRPr sz="2000" dirty="0"/>
          </a:p>
          <a:p>
            <a:pPr marL="457200" lvl="0" indent="0" algn="ctr" rtl="0">
              <a:spcBef>
                <a:spcPts val="0"/>
              </a:spcBef>
              <a:spcAft>
                <a:spcPts val="0"/>
              </a:spcAft>
              <a:buNone/>
            </a:pPr>
            <a:endParaRPr sz="2000" b="1" dirty="0"/>
          </a:p>
          <a:p>
            <a:pPr marL="0" lvl="0" indent="0" algn="ctr" rtl="0">
              <a:spcBef>
                <a:spcPts val="0"/>
              </a:spcBef>
              <a:spcAft>
                <a:spcPts val="0"/>
              </a:spcAft>
              <a:buNone/>
            </a:pPr>
            <a:endParaRPr sz="2000" dirty="0">
              <a:solidFill>
                <a:schemeClr val="dk1"/>
              </a:solidFill>
            </a:endParaRPr>
          </a:p>
          <a:p>
            <a:pPr marL="0" lvl="0" indent="0" algn="l" rtl="0">
              <a:spcBef>
                <a:spcPts val="0"/>
              </a:spcBef>
              <a:spcAft>
                <a:spcPts val="0"/>
              </a:spcAft>
              <a:buNone/>
            </a:pPr>
            <a:endParaRPr sz="2000" dirty="0">
              <a:solidFill>
                <a:schemeClr val="dk1"/>
              </a:solidFill>
            </a:endParaRPr>
          </a:p>
        </p:txBody>
      </p:sp>
      <p:sp>
        <p:nvSpPr>
          <p:cNvPr id="237" name="Google Shape;237;p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hr-HR">
                <a:latin typeface="Arial"/>
                <a:ea typeface="Arial"/>
                <a:cs typeface="Arial"/>
                <a:sym typeface="Arial"/>
              </a:rPr>
              <a:t>FPMOZ, Programiranje 1</a:t>
            </a:r>
            <a:endParaRPr>
              <a:latin typeface="Arial"/>
              <a:ea typeface="Arial"/>
              <a:cs typeface="Arial"/>
              <a:sym typeface="Arial"/>
            </a:endParaRPr>
          </a:p>
        </p:txBody>
      </p:sp>
      <p:sp>
        <p:nvSpPr>
          <p:cNvPr id="238" name="Google Shape;238;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hr-HR">
                <a:latin typeface="Arial"/>
                <a:ea typeface="Arial"/>
                <a:cs typeface="Arial"/>
                <a:sym typeface="Arial"/>
              </a:rPr>
              <a:t>47</a:t>
            </a:fld>
            <a:endParaRPr>
              <a:latin typeface="Arial"/>
              <a:ea typeface="Arial"/>
              <a:cs typeface="Arial"/>
              <a:sym typeface="Arial"/>
            </a:endParaRPr>
          </a:p>
        </p:txBody>
      </p:sp>
      <p:pic>
        <p:nvPicPr>
          <p:cNvPr id="239" name="Google Shape;239;p28"/>
          <p:cNvPicPr preferRelativeResize="0"/>
          <p:nvPr/>
        </p:nvPicPr>
        <p:blipFill>
          <a:blip r:embed="rId3">
            <a:alphaModFix/>
          </a:blip>
          <a:stretch>
            <a:fillRect/>
          </a:stretch>
        </p:blipFill>
        <p:spPr>
          <a:xfrm>
            <a:off x="5723175" y="3188125"/>
            <a:ext cx="604050" cy="604050"/>
          </a:xfrm>
          <a:prstGeom prst="rect">
            <a:avLst/>
          </a:prstGeom>
          <a:noFill/>
          <a:ln>
            <a:noFill/>
          </a:ln>
        </p:spPr>
      </p:pic>
      <p:pic>
        <p:nvPicPr>
          <p:cNvPr id="240" name="Google Shape;240;p28"/>
          <p:cNvPicPr preferRelativeResize="0"/>
          <p:nvPr/>
        </p:nvPicPr>
        <p:blipFill>
          <a:blip r:embed="rId4">
            <a:alphaModFix/>
          </a:blip>
          <a:stretch>
            <a:fillRect/>
          </a:stretch>
        </p:blipFill>
        <p:spPr>
          <a:xfrm>
            <a:off x="9701375" y="447075"/>
            <a:ext cx="2171549" cy="959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F2F19-C2AF-7945-59E5-17EEB81F89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E7C271-0FEE-29F6-0636-84D53F9487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5</a:t>
            </a:fld>
            <a:endParaRPr lang="hr-HR"/>
          </a:p>
        </p:txBody>
      </p:sp>
      <p:sp>
        <p:nvSpPr>
          <p:cNvPr id="5" name="Rectangle 4">
            <a:extLst>
              <a:ext uri="{FF2B5EF4-FFF2-40B4-BE49-F238E27FC236}">
                <a16:creationId xmlns:a16="http://schemas.microsoft.com/office/drawing/2014/main" id="{CBC72EEC-15E5-3331-6F4C-FA416239B9EB}"/>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96572481-5C52-CA33-6993-0B0292D50BAD}"/>
              </a:ext>
            </a:extLst>
          </p:cNvPr>
          <p:cNvSpPr>
            <a:spLocks noGrp="1"/>
          </p:cNvSpPr>
          <p:nvPr>
            <p:ph type="body" idx="1"/>
          </p:nvPr>
        </p:nvSpPr>
        <p:spPr>
          <a:xfrm>
            <a:off x="2848894" y="3429000"/>
            <a:ext cx="2268794" cy="721033"/>
          </a:xfrm>
        </p:spPr>
        <p:txBody>
          <a:bodyPr/>
          <a:lstStyle/>
          <a:p>
            <a:pPr marL="114300" indent="0">
              <a:buNone/>
            </a:pPr>
            <a:r>
              <a:rPr lang="hr-HR" b="0" i="0" dirty="0">
                <a:solidFill>
                  <a:srgbClr val="002060"/>
                </a:solidFill>
                <a:effectLst/>
                <a:latin typeface="-apple-system"/>
              </a:rPr>
              <a:t>Godina rođenja</a:t>
            </a:r>
            <a:endParaRPr lang="hr-HR" dirty="0">
              <a:solidFill>
                <a:srgbClr val="002060"/>
              </a:solidFill>
            </a:endParaRPr>
          </a:p>
        </p:txBody>
      </p:sp>
      <p:sp>
        <p:nvSpPr>
          <p:cNvPr id="10" name="Text Placeholder 2">
            <a:extLst>
              <a:ext uri="{FF2B5EF4-FFF2-40B4-BE49-F238E27FC236}">
                <a16:creationId xmlns:a16="http://schemas.microsoft.com/office/drawing/2014/main" id="{4820C6ED-9C59-A8C8-9B15-F0674B8EB229}"/>
              </a:ext>
            </a:extLst>
          </p:cNvPr>
          <p:cNvSpPr txBox="1">
            <a:spLocks/>
          </p:cNvSpPr>
          <p:nvPr/>
        </p:nvSpPr>
        <p:spPr>
          <a:xfrm>
            <a:off x="4994787" y="3533414"/>
            <a:ext cx="2418735"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latin typeface="-apple-system"/>
              </a:rPr>
              <a:t>Funkcija</a:t>
            </a:r>
            <a:endParaRPr lang="hr-HR" dirty="0">
              <a:solidFill>
                <a:srgbClr val="002060"/>
              </a:solidFill>
            </a:endParaRPr>
          </a:p>
        </p:txBody>
      </p:sp>
      <p:sp>
        <p:nvSpPr>
          <p:cNvPr id="11" name="Text Placeholder 2">
            <a:extLst>
              <a:ext uri="{FF2B5EF4-FFF2-40B4-BE49-F238E27FC236}">
                <a16:creationId xmlns:a16="http://schemas.microsoft.com/office/drawing/2014/main" id="{CE36B928-A666-53D3-0479-32FC17CBE539}"/>
              </a:ext>
            </a:extLst>
          </p:cNvPr>
          <p:cNvSpPr txBox="1">
            <a:spLocks/>
          </p:cNvSpPr>
          <p:nvPr/>
        </p:nvSpPr>
        <p:spPr>
          <a:xfrm>
            <a:off x="7929715" y="3533414"/>
            <a:ext cx="2268794"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hr-HR" dirty="0">
                <a:solidFill>
                  <a:srgbClr val="002060"/>
                </a:solidFill>
                <a:latin typeface="-apple-system"/>
              </a:rPr>
              <a:t>Rezult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48123A7A-A1CF-9EFD-4258-20A5A85F2382}"/>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7711554-E458-C62B-A663-C1F9DB14FA56}"/>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1662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0A40-3F06-6041-599C-D76E4B1F876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32F909-0EDF-7DDB-03A3-196AFFD19E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6</a:t>
            </a:fld>
            <a:endParaRPr lang="hr-HR"/>
          </a:p>
        </p:txBody>
      </p:sp>
      <p:sp>
        <p:nvSpPr>
          <p:cNvPr id="5" name="Rectangle 4">
            <a:extLst>
              <a:ext uri="{FF2B5EF4-FFF2-40B4-BE49-F238E27FC236}">
                <a16:creationId xmlns:a16="http://schemas.microsoft.com/office/drawing/2014/main" id="{1205D084-0DE5-A076-34C1-B7BE94DED82D}"/>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5AF8B0C1-09A4-C8D9-B413-1350B1238D84}"/>
              </a:ext>
            </a:extLst>
          </p:cNvPr>
          <p:cNvSpPr>
            <a:spLocks noGrp="1"/>
          </p:cNvSpPr>
          <p:nvPr>
            <p:ph type="body" idx="1"/>
          </p:nvPr>
        </p:nvSpPr>
        <p:spPr>
          <a:xfrm>
            <a:off x="3221296" y="3533414"/>
            <a:ext cx="2268794" cy="721033"/>
          </a:xfrm>
        </p:spPr>
        <p:txBody>
          <a:bodyPr/>
          <a:lstStyle/>
          <a:p>
            <a:pPr marL="114300" indent="0">
              <a:buNone/>
            </a:pPr>
            <a:r>
              <a:rPr lang="hr-HR" b="0" i="0" dirty="0">
                <a:solidFill>
                  <a:srgbClr val="002060"/>
                </a:solidFill>
                <a:effectLst/>
                <a:latin typeface="-apple-system"/>
              </a:rPr>
              <a:t>2004</a:t>
            </a:r>
            <a:endParaRPr lang="hr-HR" dirty="0">
              <a:solidFill>
                <a:srgbClr val="002060"/>
              </a:solidFill>
            </a:endParaRPr>
          </a:p>
        </p:txBody>
      </p:sp>
      <p:sp>
        <p:nvSpPr>
          <p:cNvPr id="10" name="Text Placeholder 2">
            <a:extLst>
              <a:ext uri="{FF2B5EF4-FFF2-40B4-BE49-F238E27FC236}">
                <a16:creationId xmlns:a16="http://schemas.microsoft.com/office/drawing/2014/main" id="{4639ADE7-FC59-BFC4-693E-C402701FF03D}"/>
              </a:ext>
            </a:extLst>
          </p:cNvPr>
          <p:cNvSpPr txBox="1">
            <a:spLocks/>
          </p:cNvSpPr>
          <p:nvPr/>
        </p:nvSpPr>
        <p:spPr>
          <a:xfrm>
            <a:off x="4994786" y="3355366"/>
            <a:ext cx="2418735"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rPr>
              <a:t>God = 2024-2004</a:t>
            </a:r>
          </a:p>
        </p:txBody>
      </p:sp>
      <p:sp>
        <p:nvSpPr>
          <p:cNvPr id="11" name="Text Placeholder 2">
            <a:extLst>
              <a:ext uri="{FF2B5EF4-FFF2-40B4-BE49-F238E27FC236}">
                <a16:creationId xmlns:a16="http://schemas.microsoft.com/office/drawing/2014/main" id="{9E9D625C-B0BD-08AD-6709-8C2D38E68253}"/>
              </a:ext>
            </a:extLst>
          </p:cNvPr>
          <p:cNvSpPr txBox="1">
            <a:spLocks/>
          </p:cNvSpPr>
          <p:nvPr/>
        </p:nvSpPr>
        <p:spPr>
          <a:xfrm>
            <a:off x="7929715" y="3533414"/>
            <a:ext cx="2268794"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Rezult</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7500BF20-47D3-131E-04A2-4BA4AD65EA4F}"/>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1AA97469-CFA4-4893-15F2-8E9FE04043A4}"/>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34227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B5BA3-1A39-3AFE-0EB6-CBB2383423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2F4171-88F8-A31F-240E-262BAF4C12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7</a:t>
            </a:fld>
            <a:endParaRPr lang="hr-HR"/>
          </a:p>
        </p:txBody>
      </p:sp>
      <p:sp>
        <p:nvSpPr>
          <p:cNvPr id="5" name="Rectangle 4">
            <a:extLst>
              <a:ext uri="{FF2B5EF4-FFF2-40B4-BE49-F238E27FC236}">
                <a16:creationId xmlns:a16="http://schemas.microsoft.com/office/drawing/2014/main" id="{9862C3B3-7B2B-2D11-1A72-1B471DB23D4D}"/>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3A6A5C2A-521A-1A32-960D-8C48C936AA85}"/>
              </a:ext>
            </a:extLst>
          </p:cNvPr>
          <p:cNvSpPr>
            <a:spLocks noGrp="1"/>
          </p:cNvSpPr>
          <p:nvPr>
            <p:ph type="body" idx="1"/>
          </p:nvPr>
        </p:nvSpPr>
        <p:spPr>
          <a:xfrm>
            <a:off x="3221296" y="3533414"/>
            <a:ext cx="2268794" cy="721033"/>
          </a:xfrm>
        </p:spPr>
        <p:txBody>
          <a:bodyPr/>
          <a:lstStyle/>
          <a:p>
            <a:pPr marL="114300" indent="0">
              <a:buNone/>
            </a:pPr>
            <a:r>
              <a:rPr lang="hr-HR" b="0" i="0" dirty="0">
                <a:solidFill>
                  <a:srgbClr val="002060"/>
                </a:solidFill>
                <a:effectLst/>
                <a:latin typeface="-apple-system"/>
              </a:rPr>
              <a:t>2004</a:t>
            </a:r>
            <a:endParaRPr lang="hr-HR" dirty="0">
              <a:solidFill>
                <a:srgbClr val="002060"/>
              </a:solidFill>
            </a:endParaRPr>
          </a:p>
        </p:txBody>
      </p:sp>
      <p:sp>
        <p:nvSpPr>
          <p:cNvPr id="10" name="Text Placeholder 2">
            <a:extLst>
              <a:ext uri="{FF2B5EF4-FFF2-40B4-BE49-F238E27FC236}">
                <a16:creationId xmlns:a16="http://schemas.microsoft.com/office/drawing/2014/main" id="{1DFC35AD-8110-C8AD-67B4-601C2E55EC85}"/>
              </a:ext>
            </a:extLst>
          </p:cNvPr>
          <p:cNvSpPr txBox="1">
            <a:spLocks/>
          </p:cNvSpPr>
          <p:nvPr/>
        </p:nvSpPr>
        <p:spPr>
          <a:xfrm>
            <a:off x="4994786" y="3355366"/>
            <a:ext cx="2418735"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rPr>
              <a:t>God = 2024-2004</a:t>
            </a:r>
          </a:p>
        </p:txBody>
      </p:sp>
      <p:sp>
        <p:nvSpPr>
          <p:cNvPr id="11" name="Text Placeholder 2">
            <a:extLst>
              <a:ext uri="{FF2B5EF4-FFF2-40B4-BE49-F238E27FC236}">
                <a16:creationId xmlns:a16="http://schemas.microsoft.com/office/drawing/2014/main" id="{478D1A14-A36D-0071-6456-84C98117FE3A}"/>
              </a:ext>
            </a:extLst>
          </p:cNvPr>
          <p:cNvSpPr txBox="1">
            <a:spLocks/>
          </p:cNvSpPr>
          <p:nvPr/>
        </p:nvSpPr>
        <p:spPr>
          <a:xfrm>
            <a:off x="7929715" y="3533414"/>
            <a:ext cx="2268794"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20</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D8E352E4-3C6C-C58A-D9E4-2E427E4D2549}"/>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9B3AB78B-2817-0C1E-8F1C-2913DDBF7AE4}"/>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7859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64701-C702-135F-CF55-8E52351616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583F9B-0D30-22ED-614C-C6BC75102F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8</a:t>
            </a:fld>
            <a:endParaRPr lang="hr-HR"/>
          </a:p>
        </p:txBody>
      </p:sp>
      <p:sp>
        <p:nvSpPr>
          <p:cNvPr id="5" name="Rectangle 4">
            <a:extLst>
              <a:ext uri="{FF2B5EF4-FFF2-40B4-BE49-F238E27FC236}">
                <a16:creationId xmlns:a16="http://schemas.microsoft.com/office/drawing/2014/main" id="{4175635E-8D5A-E1F8-69F1-788E049558BD}"/>
              </a:ext>
            </a:extLst>
          </p:cNvPr>
          <p:cNvSpPr/>
          <p:nvPr/>
        </p:nvSpPr>
        <p:spPr>
          <a:xfrm>
            <a:off x="4994787" y="2713704"/>
            <a:ext cx="2418735" cy="2360454"/>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293657B5-1744-03C8-4157-0C468D3D1269}"/>
              </a:ext>
            </a:extLst>
          </p:cNvPr>
          <p:cNvSpPr>
            <a:spLocks noGrp="1"/>
          </p:cNvSpPr>
          <p:nvPr>
            <p:ph type="body" idx="1"/>
          </p:nvPr>
        </p:nvSpPr>
        <p:spPr>
          <a:xfrm>
            <a:off x="3221296" y="3533414"/>
            <a:ext cx="2268794" cy="721033"/>
          </a:xfrm>
        </p:spPr>
        <p:txBody>
          <a:bodyPr/>
          <a:lstStyle/>
          <a:p>
            <a:pPr marL="114300" indent="0">
              <a:buNone/>
            </a:pPr>
            <a:r>
              <a:rPr lang="hr-HR" b="0" i="0" dirty="0">
                <a:solidFill>
                  <a:srgbClr val="002060"/>
                </a:solidFill>
                <a:effectLst/>
                <a:latin typeface="-apple-system"/>
              </a:rPr>
              <a:t>2004</a:t>
            </a:r>
            <a:endParaRPr lang="hr-HR" dirty="0">
              <a:solidFill>
                <a:srgbClr val="002060"/>
              </a:solidFill>
            </a:endParaRPr>
          </a:p>
        </p:txBody>
      </p:sp>
      <p:sp>
        <p:nvSpPr>
          <p:cNvPr id="10" name="Text Placeholder 2">
            <a:extLst>
              <a:ext uri="{FF2B5EF4-FFF2-40B4-BE49-F238E27FC236}">
                <a16:creationId xmlns:a16="http://schemas.microsoft.com/office/drawing/2014/main" id="{0FF7076F-F969-51D3-5FE2-31244A136946}"/>
              </a:ext>
            </a:extLst>
          </p:cNvPr>
          <p:cNvSpPr txBox="1">
            <a:spLocks/>
          </p:cNvSpPr>
          <p:nvPr/>
        </p:nvSpPr>
        <p:spPr>
          <a:xfrm>
            <a:off x="4994786" y="3355366"/>
            <a:ext cx="2418735"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hr-HR" dirty="0">
                <a:solidFill>
                  <a:srgbClr val="002060"/>
                </a:solidFill>
              </a:rPr>
              <a:t>God = 2024-2004</a:t>
            </a:r>
          </a:p>
        </p:txBody>
      </p:sp>
      <p:sp>
        <p:nvSpPr>
          <p:cNvPr id="11" name="Text Placeholder 2">
            <a:extLst>
              <a:ext uri="{FF2B5EF4-FFF2-40B4-BE49-F238E27FC236}">
                <a16:creationId xmlns:a16="http://schemas.microsoft.com/office/drawing/2014/main" id="{775235AA-C408-CFBC-DDDC-C35EA5007268}"/>
              </a:ext>
            </a:extLst>
          </p:cNvPr>
          <p:cNvSpPr txBox="1">
            <a:spLocks/>
          </p:cNvSpPr>
          <p:nvPr/>
        </p:nvSpPr>
        <p:spPr>
          <a:xfrm>
            <a:off x="7929714" y="3533414"/>
            <a:ext cx="3810001" cy="7210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hr-HR" dirty="0">
                <a:solidFill>
                  <a:srgbClr val="002060"/>
                </a:solidFill>
                <a:latin typeface="-apple-system"/>
              </a:rPr>
              <a:t>„osoba ima 20 godina”</a:t>
            </a:r>
            <a:endParaRPr lang="hr-HR" dirty="0">
              <a:solidFill>
                <a:srgbClr val="002060"/>
              </a:solidFill>
            </a:endParaRPr>
          </a:p>
        </p:txBody>
      </p:sp>
      <p:cxnSp>
        <p:nvCxnSpPr>
          <p:cNvPr id="13" name="Straight Arrow Connector 12">
            <a:extLst>
              <a:ext uri="{FF2B5EF4-FFF2-40B4-BE49-F238E27FC236}">
                <a16:creationId xmlns:a16="http://schemas.microsoft.com/office/drawing/2014/main" id="{8674B983-262D-F2A1-B469-C70C82CD0309}"/>
              </a:ext>
            </a:extLst>
          </p:cNvPr>
          <p:cNvCxnSpPr>
            <a:cxnSpLocks/>
          </p:cNvCxnSpPr>
          <p:nvPr/>
        </p:nvCxnSpPr>
        <p:spPr>
          <a:xfrm>
            <a:off x="4355693" y="3893930"/>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F0BEF05-556A-EA6D-8C33-75A06A19FDD0}"/>
              </a:ext>
            </a:extLst>
          </p:cNvPr>
          <p:cNvCxnSpPr>
            <a:cxnSpLocks/>
          </p:cNvCxnSpPr>
          <p:nvPr/>
        </p:nvCxnSpPr>
        <p:spPr>
          <a:xfrm flipV="1">
            <a:off x="7600331" y="3877898"/>
            <a:ext cx="452285" cy="1"/>
          </a:xfrm>
          <a:prstGeom prst="straightConnector1">
            <a:avLst/>
          </a:prstGeom>
          <a:ln>
            <a:solidFill>
              <a:srgbClr val="00206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3496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49FBB-4EE8-F3D4-EDB9-0C1F1DD6D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2E62CC-A9D7-0F55-47FC-F53649DA30E9}"/>
              </a:ext>
            </a:extLst>
          </p:cNvPr>
          <p:cNvSpPr>
            <a:spLocks noGrp="1"/>
          </p:cNvSpPr>
          <p:nvPr>
            <p:ph type="title"/>
          </p:nvPr>
        </p:nvSpPr>
        <p:spPr/>
        <p:txBody>
          <a:bodyPr/>
          <a:lstStyle/>
          <a:p>
            <a:r>
              <a:rPr lang="hr-HR" dirty="0">
                <a:solidFill>
                  <a:srgbClr val="002060"/>
                </a:solidFill>
              </a:rPr>
              <a:t>Zadatak 1</a:t>
            </a:r>
            <a:endParaRPr lang="en-US" dirty="0">
              <a:solidFill>
                <a:srgbClr val="002060"/>
              </a:solidFill>
            </a:endParaRPr>
          </a:p>
        </p:txBody>
      </p:sp>
      <p:sp>
        <p:nvSpPr>
          <p:cNvPr id="3" name="Text Placeholder 2">
            <a:extLst>
              <a:ext uri="{FF2B5EF4-FFF2-40B4-BE49-F238E27FC236}">
                <a16:creationId xmlns:a16="http://schemas.microsoft.com/office/drawing/2014/main" id="{5409B9F2-AB2F-D1CA-2E0C-688A99C9892B}"/>
              </a:ext>
            </a:extLst>
          </p:cNvPr>
          <p:cNvSpPr>
            <a:spLocks noGrp="1"/>
          </p:cNvSpPr>
          <p:nvPr>
            <p:ph type="body" idx="1"/>
          </p:nvPr>
        </p:nvSpPr>
        <p:spPr/>
        <p:txBody>
          <a:bodyPr/>
          <a:lstStyle/>
          <a:p>
            <a:r>
              <a:rPr lang="en-US" b="0" i="0" dirty="0">
                <a:solidFill>
                  <a:srgbClr val="002060"/>
                </a:solidFill>
                <a:effectLst/>
                <a:latin typeface="-apple-system"/>
              </a:rPr>
              <a:t>U </a:t>
            </a:r>
            <a:r>
              <a:rPr lang="en-US" b="0" i="0" dirty="0" err="1">
                <a:solidFill>
                  <a:srgbClr val="002060"/>
                </a:solidFill>
                <a:effectLst/>
                <a:latin typeface="-apple-system"/>
              </a:rPr>
              <a:t>Pythonu</a:t>
            </a:r>
            <a:r>
              <a:rPr lang="en-US" b="0" i="0" dirty="0">
                <a:solidFill>
                  <a:srgbClr val="002060"/>
                </a:solidFill>
                <a:effectLst/>
                <a:latin typeface="-apple-system"/>
              </a:rPr>
              <a:t> </a:t>
            </a:r>
            <a:r>
              <a:rPr lang="en-US" b="0" i="0" dirty="0" err="1">
                <a:solidFill>
                  <a:srgbClr val="002060"/>
                </a:solidFill>
                <a:effectLst/>
                <a:latin typeface="-apple-system"/>
              </a:rPr>
              <a:t>napiši</a:t>
            </a:r>
            <a:r>
              <a:rPr lang="en-US" b="0" i="0" dirty="0">
                <a:solidFill>
                  <a:srgbClr val="002060"/>
                </a:solidFill>
                <a:effectLst/>
                <a:latin typeface="-apple-system"/>
              </a:rPr>
              <a:t> program koji od </a:t>
            </a:r>
            <a:r>
              <a:rPr lang="en-US" b="0" i="0" dirty="0" err="1">
                <a:solidFill>
                  <a:srgbClr val="002060"/>
                </a:solidFill>
                <a:effectLst/>
                <a:latin typeface="-apple-system"/>
              </a:rPr>
              <a:t>korisnika</a:t>
            </a:r>
            <a:r>
              <a:rPr lang="en-US" b="0" i="0" dirty="0">
                <a:solidFill>
                  <a:srgbClr val="002060"/>
                </a:solidFill>
                <a:effectLst/>
                <a:latin typeface="-apple-system"/>
              </a:rPr>
              <a:t> </a:t>
            </a:r>
            <a:r>
              <a:rPr lang="en-US" b="0" i="0" dirty="0" err="1">
                <a:solidFill>
                  <a:srgbClr val="002060"/>
                </a:solidFill>
                <a:effectLst/>
                <a:latin typeface="-apple-system"/>
              </a:rPr>
              <a:t>traži</a:t>
            </a:r>
            <a:r>
              <a:rPr lang="en-US" b="0" i="0" dirty="0">
                <a:solidFill>
                  <a:srgbClr val="002060"/>
                </a:solidFill>
                <a:effectLst/>
                <a:latin typeface="-apple-system"/>
              </a:rPr>
              <a:t> </a:t>
            </a:r>
            <a:r>
              <a:rPr lang="en-US" b="0" i="0" dirty="0" err="1">
                <a:solidFill>
                  <a:srgbClr val="002060"/>
                </a:solidFill>
                <a:effectLst/>
                <a:latin typeface="-apple-system"/>
              </a:rPr>
              <a:t>unos</a:t>
            </a:r>
            <a:r>
              <a:rPr lang="en-US" b="0" i="0" dirty="0">
                <a:solidFill>
                  <a:srgbClr val="002060"/>
                </a:solidFill>
                <a:effectLst/>
                <a:latin typeface="-apple-system"/>
              </a:rPr>
              <a:t> </a:t>
            </a:r>
            <a:r>
              <a:rPr lang="en-US" b="0" i="0" dirty="0" err="1">
                <a:solidFill>
                  <a:srgbClr val="002060"/>
                </a:solidFill>
                <a:effectLst/>
                <a:latin typeface="-apple-system"/>
              </a:rPr>
              <a:t>dva</a:t>
            </a:r>
            <a:r>
              <a:rPr lang="en-US" b="0" i="0" dirty="0">
                <a:solidFill>
                  <a:srgbClr val="002060"/>
                </a:solidFill>
                <a:effectLst/>
                <a:latin typeface="-apple-system"/>
              </a:rPr>
              <a:t> </a:t>
            </a:r>
            <a:r>
              <a:rPr lang="en-US" b="0" i="0" dirty="0" err="1">
                <a:solidFill>
                  <a:srgbClr val="002060"/>
                </a:solidFill>
                <a:effectLst/>
                <a:latin typeface="-apple-system"/>
              </a:rPr>
              <a:t>broja</a:t>
            </a:r>
            <a:r>
              <a:rPr lang="en-US" b="0" i="0" dirty="0">
                <a:solidFill>
                  <a:srgbClr val="002060"/>
                </a:solidFill>
                <a:effectLst/>
                <a:latin typeface="-apple-system"/>
              </a:rPr>
              <a:t> </a:t>
            </a:r>
            <a:r>
              <a:rPr lang="en-US" b="0" i="0" dirty="0" err="1">
                <a:solidFill>
                  <a:srgbClr val="002060"/>
                </a:solidFill>
                <a:effectLst/>
                <a:latin typeface="-apple-system"/>
              </a:rPr>
              <a:t>i</a:t>
            </a:r>
            <a:r>
              <a:rPr lang="en-US" b="0" i="0" dirty="0">
                <a:solidFill>
                  <a:srgbClr val="002060"/>
                </a:solidFill>
                <a:effectLst/>
                <a:latin typeface="-apple-system"/>
              </a:rPr>
              <a:t> </a:t>
            </a:r>
            <a:r>
              <a:rPr lang="en-US" b="0" i="0" dirty="0" err="1">
                <a:solidFill>
                  <a:srgbClr val="002060"/>
                </a:solidFill>
                <a:effectLst/>
                <a:latin typeface="-apple-system"/>
              </a:rPr>
              <a:t>matematički</a:t>
            </a:r>
            <a:r>
              <a:rPr lang="en-US" b="0" i="0" dirty="0">
                <a:solidFill>
                  <a:srgbClr val="002060"/>
                </a:solidFill>
                <a:effectLst/>
                <a:latin typeface="-apple-system"/>
              </a:rPr>
              <a:t> operator (+, -, *, /, ^), a </a:t>
            </a:r>
            <a:r>
              <a:rPr lang="en-US" b="0" i="0" dirty="0" err="1">
                <a:solidFill>
                  <a:srgbClr val="002060"/>
                </a:solidFill>
                <a:effectLst/>
                <a:latin typeface="-apple-system"/>
              </a:rPr>
              <a:t>ako</a:t>
            </a:r>
            <a:r>
              <a:rPr lang="en-US" b="0" i="0" dirty="0">
                <a:solidFill>
                  <a:srgbClr val="002060"/>
                </a:solidFill>
                <a:effectLst/>
                <a:latin typeface="-apple-system"/>
              </a:rPr>
              <a:t> je </a:t>
            </a:r>
            <a:r>
              <a:rPr lang="en-US" b="0" i="0" dirty="0" err="1">
                <a:solidFill>
                  <a:srgbClr val="002060"/>
                </a:solidFill>
                <a:effectLst/>
                <a:latin typeface="-apple-system"/>
              </a:rPr>
              <a:t>korisnik</a:t>
            </a:r>
            <a:r>
              <a:rPr lang="en-US" b="0" i="0" dirty="0">
                <a:solidFill>
                  <a:srgbClr val="002060"/>
                </a:solidFill>
                <a:effectLst/>
                <a:latin typeface="-apple-system"/>
              </a:rPr>
              <a:t> </a:t>
            </a:r>
            <a:r>
              <a:rPr lang="en-US" b="0" i="0" dirty="0" err="1">
                <a:solidFill>
                  <a:srgbClr val="002060"/>
                </a:solidFill>
                <a:effectLst/>
                <a:latin typeface="-apple-system"/>
              </a:rPr>
              <a:t>izabrao</a:t>
            </a:r>
            <a:r>
              <a:rPr lang="en-US" b="0" i="0" dirty="0">
                <a:solidFill>
                  <a:srgbClr val="002060"/>
                </a:solidFill>
                <a:effectLst/>
                <a:latin typeface="-apple-system"/>
              </a:rPr>
              <a:t> </a:t>
            </a:r>
            <a:r>
              <a:rPr lang="en-US" b="0" i="0" dirty="0" err="1">
                <a:solidFill>
                  <a:srgbClr val="002060"/>
                </a:solidFill>
                <a:effectLst/>
                <a:latin typeface="-apple-system"/>
              </a:rPr>
              <a:t>djeljenje</a:t>
            </a:r>
            <a:r>
              <a:rPr lang="en-US" b="0" i="0" dirty="0">
                <a:solidFill>
                  <a:srgbClr val="002060"/>
                </a:solidFill>
                <a:effectLst/>
                <a:latin typeface="-apple-system"/>
              </a:rPr>
              <a:t>, program </a:t>
            </a:r>
            <a:r>
              <a:rPr lang="en-US" b="0" i="0" dirty="0" err="1">
                <a:solidFill>
                  <a:srgbClr val="002060"/>
                </a:solidFill>
                <a:effectLst/>
                <a:latin typeface="-apple-system"/>
              </a:rPr>
              <a:t>dodatno</a:t>
            </a:r>
            <a:r>
              <a:rPr lang="en-US" b="0" i="0" dirty="0">
                <a:solidFill>
                  <a:srgbClr val="002060"/>
                </a:solidFill>
                <a:effectLst/>
                <a:latin typeface="-apple-system"/>
              </a:rPr>
              <a:t> pita </a:t>
            </a:r>
            <a:r>
              <a:rPr lang="en-US" b="0" i="0" dirty="0" err="1">
                <a:solidFill>
                  <a:srgbClr val="002060"/>
                </a:solidFill>
                <a:effectLst/>
                <a:latin typeface="-apple-system"/>
              </a:rPr>
              <a:t>želi</a:t>
            </a:r>
            <a:r>
              <a:rPr lang="en-US" b="0" i="0" dirty="0">
                <a:solidFill>
                  <a:srgbClr val="002060"/>
                </a:solidFill>
                <a:effectLst/>
                <a:latin typeface="-apple-system"/>
              </a:rPr>
              <a:t> li </a:t>
            </a:r>
            <a:r>
              <a:rPr lang="en-US" b="0" i="0" dirty="0" err="1">
                <a:solidFill>
                  <a:srgbClr val="002060"/>
                </a:solidFill>
                <a:effectLst/>
                <a:latin typeface="-apple-system"/>
              </a:rPr>
              <a:t>prikazati</a:t>
            </a:r>
            <a:r>
              <a:rPr lang="en-US" b="0" i="0" dirty="0">
                <a:solidFill>
                  <a:srgbClr val="002060"/>
                </a:solidFill>
                <a:effectLst/>
                <a:latin typeface="-apple-system"/>
              </a:rPr>
              <a:t> </a:t>
            </a:r>
            <a:r>
              <a:rPr lang="en-US" b="0" i="0" dirty="0" err="1">
                <a:solidFill>
                  <a:srgbClr val="002060"/>
                </a:solidFill>
                <a:effectLst/>
                <a:latin typeface="-apple-system"/>
              </a:rPr>
              <a:t>samo</a:t>
            </a:r>
            <a:r>
              <a:rPr lang="en-US" b="0" i="0" dirty="0">
                <a:solidFill>
                  <a:srgbClr val="002060"/>
                </a:solidFill>
                <a:effectLst/>
                <a:latin typeface="-apple-system"/>
              </a:rPr>
              <a:t> </a:t>
            </a:r>
            <a:r>
              <a:rPr lang="en-US" b="0" i="0" dirty="0" err="1">
                <a:solidFill>
                  <a:srgbClr val="002060"/>
                </a:solidFill>
                <a:effectLst/>
                <a:latin typeface="-apple-system"/>
              </a:rPr>
              <a:t>cijeli</a:t>
            </a:r>
            <a:r>
              <a:rPr lang="en-US" b="0" i="0" dirty="0">
                <a:solidFill>
                  <a:srgbClr val="002060"/>
                </a:solidFill>
                <a:effectLst/>
                <a:latin typeface="-apple-system"/>
              </a:rPr>
              <a:t> </a:t>
            </a:r>
            <a:r>
              <a:rPr lang="en-US" b="0" i="0" dirty="0" err="1">
                <a:solidFill>
                  <a:srgbClr val="002060"/>
                </a:solidFill>
                <a:effectLst/>
                <a:latin typeface="-apple-system"/>
              </a:rPr>
              <a:t>broj</a:t>
            </a:r>
            <a:r>
              <a:rPr lang="en-US" b="0" i="0" dirty="0">
                <a:solidFill>
                  <a:srgbClr val="002060"/>
                </a:solidFill>
                <a:effectLst/>
                <a:latin typeface="-apple-system"/>
              </a:rPr>
              <a:t>, </a:t>
            </a:r>
            <a:r>
              <a:rPr lang="en-US" b="0" i="0" dirty="0" err="1">
                <a:solidFill>
                  <a:srgbClr val="002060"/>
                </a:solidFill>
                <a:effectLst/>
                <a:latin typeface="-apple-system"/>
              </a:rPr>
              <a:t>modul</a:t>
            </a:r>
            <a:r>
              <a:rPr lang="en-US" b="0" i="0" dirty="0">
                <a:solidFill>
                  <a:srgbClr val="002060"/>
                </a:solidFill>
                <a:effectLst/>
                <a:latin typeface="-apple-system"/>
              </a:rPr>
              <a:t> </a:t>
            </a:r>
            <a:r>
              <a:rPr lang="en-US" b="0" i="0" dirty="0" err="1">
                <a:solidFill>
                  <a:srgbClr val="002060"/>
                </a:solidFill>
                <a:effectLst/>
                <a:latin typeface="-apple-system"/>
              </a:rPr>
              <a:t>ili</a:t>
            </a:r>
            <a:r>
              <a:rPr lang="en-US" b="0" i="0" dirty="0">
                <a:solidFill>
                  <a:srgbClr val="002060"/>
                </a:solidFill>
                <a:effectLst/>
                <a:latin typeface="-apple-system"/>
              </a:rPr>
              <a:t> </a:t>
            </a:r>
            <a:r>
              <a:rPr lang="en-US" b="0" i="0" dirty="0" err="1">
                <a:solidFill>
                  <a:srgbClr val="002060"/>
                </a:solidFill>
                <a:effectLst/>
                <a:latin typeface="-apple-system"/>
              </a:rPr>
              <a:t>obično</a:t>
            </a:r>
            <a:r>
              <a:rPr lang="en-US" b="0" i="0" dirty="0">
                <a:solidFill>
                  <a:srgbClr val="002060"/>
                </a:solidFill>
                <a:effectLst/>
                <a:latin typeface="-apple-system"/>
              </a:rPr>
              <a:t> </a:t>
            </a:r>
            <a:r>
              <a:rPr lang="en-US" b="0" i="0" dirty="0" err="1">
                <a:solidFill>
                  <a:srgbClr val="002060"/>
                </a:solidFill>
                <a:effectLst/>
                <a:latin typeface="-apple-system"/>
              </a:rPr>
              <a:t>dijeljenje</a:t>
            </a:r>
            <a:r>
              <a:rPr lang="en-US" b="0" i="0" dirty="0">
                <a:solidFill>
                  <a:srgbClr val="002060"/>
                </a:solidFill>
                <a:effectLst/>
                <a:latin typeface="-apple-system"/>
              </a:rPr>
              <a:t>, </a:t>
            </a:r>
            <a:r>
              <a:rPr lang="en-US" b="0" i="0" dirty="0" err="1">
                <a:solidFill>
                  <a:srgbClr val="002060"/>
                </a:solidFill>
                <a:effectLst/>
                <a:latin typeface="-apple-system"/>
              </a:rPr>
              <a:t>te</a:t>
            </a:r>
            <a:r>
              <a:rPr lang="en-US" b="0" i="0" dirty="0">
                <a:solidFill>
                  <a:srgbClr val="002060"/>
                </a:solidFill>
                <a:effectLst/>
                <a:latin typeface="-apple-system"/>
              </a:rPr>
              <a:t> </a:t>
            </a:r>
            <a:r>
              <a:rPr lang="en-US" b="0" i="0" dirty="0" err="1">
                <a:solidFill>
                  <a:srgbClr val="002060"/>
                </a:solidFill>
                <a:effectLst/>
                <a:latin typeface="-apple-system"/>
              </a:rPr>
              <a:t>na</a:t>
            </a:r>
            <a:r>
              <a:rPr lang="en-US" b="0" i="0" dirty="0">
                <a:solidFill>
                  <a:srgbClr val="002060"/>
                </a:solidFill>
                <a:effectLst/>
                <a:latin typeface="-apple-system"/>
              </a:rPr>
              <a:t> </a:t>
            </a:r>
            <a:r>
              <a:rPr lang="en-US" b="0" i="0" dirty="0" err="1">
                <a:solidFill>
                  <a:srgbClr val="002060"/>
                </a:solidFill>
                <a:effectLst/>
                <a:latin typeface="-apple-system"/>
              </a:rPr>
              <a:t>kraju</a:t>
            </a:r>
            <a:r>
              <a:rPr lang="en-US" b="0" i="0" dirty="0">
                <a:solidFill>
                  <a:srgbClr val="002060"/>
                </a:solidFill>
                <a:effectLst/>
                <a:latin typeface="-apple-system"/>
              </a:rPr>
              <a:t> </a:t>
            </a:r>
            <a:r>
              <a:rPr lang="en-US" b="0" i="0" dirty="0" err="1">
                <a:solidFill>
                  <a:srgbClr val="002060"/>
                </a:solidFill>
                <a:effectLst/>
                <a:latin typeface="-apple-system"/>
              </a:rPr>
              <a:t>ispisuje</a:t>
            </a:r>
            <a:r>
              <a:rPr lang="en-US" b="0" i="0" dirty="0">
                <a:solidFill>
                  <a:srgbClr val="002060"/>
                </a:solidFill>
                <a:effectLst/>
                <a:latin typeface="-apple-system"/>
              </a:rPr>
              <a:t> </a:t>
            </a:r>
            <a:r>
              <a:rPr lang="en-US" b="0" i="0" dirty="0" err="1">
                <a:solidFill>
                  <a:srgbClr val="002060"/>
                </a:solidFill>
                <a:effectLst/>
                <a:latin typeface="-apple-system"/>
              </a:rPr>
              <a:t>rezultat</a:t>
            </a:r>
            <a:r>
              <a:rPr lang="en-US" b="0" i="0" dirty="0">
                <a:solidFill>
                  <a:srgbClr val="002060"/>
                </a:solidFill>
                <a:effectLst/>
                <a:latin typeface="-apple-system"/>
              </a:rPr>
              <a:t> u </a:t>
            </a:r>
            <a:r>
              <a:rPr lang="en-US" b="0" i="0" dirty="0" err="1">
                <a:solidFill>
                  <a:srgbClr val="002060"/>
                </a:solidFill>
                <a:effectLst/>
                <a:latin typeface="-apple-system"/>
              </a:rPr>
              <a:t>obliku</a:t>
            </a:r>
            <a:r>
              <a:rPr lang="en-US" b="0" i="0" dirty="0">
                <a:solidFill>
                  <a:srgbClr val="002060"/>
                </a:solidFill>
                <a:effectLst/>
                <a:latin typeface="-apple-system"/>
              </a:rPr>
              <a:t>: „</a:t>
            </a:r>
            <a:r>
              <a:rPr lang="en-US" b="0" i="0" dirty="0" err="1">
                <a:solidFill>
                  <a:srgbClr val="002060"/>
                </a:solidFill>
                <a:effectLst/>
                <a:latin typeface="-apple-system"/>
              </a:rPr>
              <a:t>Rezultat</a:t>
            </a:r>
            <a:r>
              <a:rPr lang="en-US" b="0" i="0" dirty="0">
                <a:solidFill>
                  <a:srgbClr val="002060"/>
                </a:solidFill>
                <a:effectLst/>
                <a:latin typeface="-apple-system"/>
              </a:rPr>
              <a:t>: [</a:t>
            </a:r>
            <a:r>
              <a:rPr lang="en-US" b="0" i="0" dirty="0" err="1">
                <a:solidFill>
                  <a:srgbClr val="002060"/>
                </a:solidFill>
                <a:effectLst/>
                <a:latin typeface="-apple-system"/>
              </a:rPr>
              <a:t>rezultat</a:t>
            </a:r>
            <a:r>
              <a:rPr lang="en-US" b="0" i="0" dirty="0">
                <a:solidFill>
                  <a:srgbClr val="002060"/>
                </a:solidFill>
                <a:effectLst/>
                <a:latin typeface="-apple-system"/>
              </a:rPr>
              <a:t>]“.</a:t>
            </a:r>
            <a:endParaRPr lang="hr-HR" dirty="0">
              <a:solidFill>
                <a:srgbClr val="002060"/>
              </a:solidFill>
            </a:endParaRPr>
          </a:p>
        </p:txBody>
      </p:sp>
      <p:sp>
        <p:nvSpPr>
          <p:cNvPr id="4" name="Slide Number Placeholder 3">
            <a:extLst>
              <a:ext uri="{FF2B5EF4-FFF2-40B4-BE49-F238E27FC236}">
                <a16:creationId xmlns:a16="http://schemas.microsoft.com/office/drawing/2014/main" id="{5A88AC41-77AD-1217-576B-4996C66F12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hr-HR" smtClean="0"/>
              <a:t>9</a:t>
            </a:fld>
            <a:endParaRPr lang="hr-HR"/>
          </a:p>
        </p:txBody>
      </p:sp>
    </p:spTree>
    <p:extLst>
      <p:ext uri="{BB962C8B-B14F-4D97-AF65-F5344CB8AC3E}">
        <p14:creationId xmlns:p14="http://schemas.microsoft.com/office/powerpoint/2010/main" val="280313969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1275</TotalTime>
  <Words>555</Words>
  <Application>Microsoft Office PowerPoint</Application>
  <PresentationFormat>Widescreen</PresentationFormat>
  <Paragraphs>128</Paragraphs>
  <Slides>47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-apple-system</vt:lpstr>
      <vt:lpstr>Arial</vt:lpstr>
      <vt:lpstr>Calibri</vt:lpstr>
      <vt:lpstr>Office Theme</vt:lpstr>
      <vt:lpstr>PowerPoint Presentation</vt:lpstr>
      <vt:lpstr>PowerPoint Presentation</vt:lpstr>
      <vt:lpstr>Zadatak 1</vt:lpstr>
      <vt:lpstr>PowerPoint Presentation</vt:lpstr>
      <vt:lpstr>PowerPoint Presentation</vt:lpstr>
      <vt:lpstr>PowerPoint Presentation</vt:lpstr>
      <vt:lpstr>PowerPoint Presentation</vt:lpstr>
      <vt:lpstr>PowerPoint Presentation</vt:lpstr>
      <vt:lpstr>Zadatak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Zadatak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Zadatak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Blaž Perić</cp:lastModifiedBy>
  <cp:revision>7</cp:revision>
  <dcterms:modified xsi:type="dcterms:W3CDTF">2024-11-29T19:25:43Z</dcterms:modified>
</cp:coreProperties>
</file>